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9"/>
  </p:notesMasterIdLst>
  <p:sldIdLst>
    <p:sldId id="259" r:id="rId5"/>
    <p:sldId id="260" r:id="rId6"/>
    <p:sldId id="261" r:id="rId7"/>
    <p:sldId id="300" r:id="rId8"/>
  </p:sldIdLst>
  <p:sldSz cx="10693400" cy="7562850"/>
  <p:notesSz cx="106934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62" userDrawn="1">
          <p15:clr>
            <a:srgbClr val="A4A3A4"/>
          </p15:clr>
        </p15:guide>
        <p15:guide id="2" pos="21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4444"/>
    <a:srgbClr val="2A5D9D"/>
    <a:srgbClr val="0047BA"/>
    <a:srgbClr val="FFDD31"/>
    <a:srgbClr val="FF595A"/>
    <a:srgbClr val="FA7EB5"/>
    <a:srgbClr val="983DBC"/>
    <a:srgbClr val="19D3C5"/>
    <a:srgbClr val="0070CE"/>
    <a:srgbClr val="DAD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67" autoAdjust="0"/>
    <p:restoredTop sz="94694"/>
  </p:normalViewPr>
  <p:slideViewPr>
    <p:cSldViewPr>
      <p:cViewPr varScale="1">
        <p:scale>
          <a:sx n="57" d="100"/>
          <a:sy n="57" d="100"/>
        </p:scale>
        <p:origin x="1500" y="48"/>
      </p:cViewPr>
      <p:guideLst>
        <p:guide orient="horz" pos="2862"/>
        <p:guide pos="2168"/>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or, Ido" userId="71dfa897-da11-4797-80d0-274e7cde2f79" providerId="ADAL" clId="{1B25BD1C-F5BC-4EEC-ADC1-875517EBFE97}"/>
    <pc:docChg chg="delSld">
      <pc:chgData name="Shor, Ido" userId="71dfa897-da11-4797-80d0-274e7cde2f79" providerId="ADAL" clId="{1B25BD1C-F5BC-4EEC-ADC1-875517EBFE97}" dt="2024-07-18T14:35:45.275" v="1" actId="47"/>
      <pc:docMkLst>
        <pc:docMk/>
      </pc:docMkLst>
      <pc:sldChg chg="del">
        <pc:chgData name="Shor, Ido" userId="71dfa897-da11-4797-80d0-274e7cde2f79" providerId="ADAL" clId="{1B25BD1C-F5BC-4EEC-ADC1-875517EBFE97}" dt="2024-07-18T14:35:18.506" v="0" actId="47"/>
        <pc:sldMkLst>
          <pc:docMk/>
          <pc:sldMk cId="0" sldId="256"/>
        </pc:sldMkLst>
      </pc:sldChg>
      <pc:sldChg chg="del">
        <pc:chgData name="Shor, Ido" userId="71dfa897-da11-4797-80d0-274e7cde2f79" providerId="ADAL" clId="{1B25BD1C-F5BC-4EEC-ADC1-875517EBFE97}" dt="2024-07-18T14:35:18.506" v="0" actId="47"/>
        <pc:sldMkLst>
          <pc:docMk/>
          <pc:sldMk cId="0" sldId="257"/>
        </pc:sldMkLst>
      </pc:sldChg>
      <pc:sldChg chg="del">
        <pc:chgData name="Shor, Ido" userId="71dfa897-da11-4797-80d0-274e7cde2f79" providerId="ADAL" clId="{1B25BD1C-F5BC-4EEC-ADC1-875517EBFE97}" dt="2024-07-18T14:35:18.506" v="0" actId="47"/>
        <pc:sldMkLst>
          <pc:docMk/>
          <pc:sldMk cId="0" sldId="258"/>
        </pc:sldMkLst>
      </pc:sldChg>
      <pc:sldChg chg="del">
        <pc:chgData name="Shor, Ido" userId="71dfa897-da11-4797-80d0-274e7cde2f79" providerId="ADAL" clId="{1B25BD1C-F5BC-4EEC-ADC1-875517EBFE97}" dt="2024-07-18T14:35:45.275" v="1" actId="47"/>
        <pc:sldMkLst>
          <pc:docMk/>
          <pc:sldMk cId="0" sldId="270"/>
        </pc:sldMkLst>
      </pc:sldChg>
      <pc:sldChg chg="del">
        <pc:chgData name="Shor, Ido" userId="71dfa897-da11-4797-80d0-274e7cde2f79" providerId="ADAL" clId="{1B25BD1C-F5BC-4EEC-ADC1-875517EBFE97}" dt="2024-07-18T14:35:45.275" v="1" actId="47"/>
        <pc:sldMkLst>
          <pc:docMk/>
          <pc:sldMk cId="0" sldId="271"/>
        </pc:sldMkLst>
      </pc:sldChg>
      <pc:sldChg chg="del">
        <pc:chgData name="Shor, Ido" userId="71dfa897-da11-4797-80d0-274e7cde2f79" providerId="ADAL" clId="{1B25BD1C-F5BC-4EEC-ADC1-875517EBFE97}" dt="2024-07-18T14:35:45.275" v="1" actId="47"/>
        <pc:sldMkLst>
          <pc:docMk/>
          <pc:sldMk cId="0" sldId="278"/>
        </pc:sldMkLst>
      </pc:sldChg>
      <pc:sldChg chg="del">
        <pc:chgData name="Shor, Ido" userId="71dfa897-da11-4797-80d0-274e7cde2f79" providerId="ADAL" clId="{1B25BD1C-F5BC-4EEC-ADC1-875517EBFE97}" dt="2024-07-18T14:35:45.275" v="1" actId="47"/>
        <pc:sldMkLst>
          <pc:docMk/>
          <pc:sldMk cId="0" sldId="283"/>
        </pc:sldMkLst>
      </pc:sldChg>
      <pc:sldChg chg="del">
        <pc:chgData name="Shor, Ido" userId="71dfa897-da11-4797-80d0-274e7cde2f79" providerId="ADAL" clId="{1B25BD1C-F5BC-4EEC-ADC1-875517EBFE97}" dt="2024-07-18T14:35:45.275" v="1" actId="47"/>
        <pc:sldMkLst>
          <pc:docMk/>
          <pc:sldMk cId="0" sldId="289"/>
        </pc:sldMkLst>
      </pc:sldChg>
      <pc:sldChg chg="del">
        <pc:chgData name="Shor, Ido" userId="71dfa897-da11-4797-80d0-274e7cde2f79" providerId="ADAL" clId="{1B25BD1C-F5BC-4EEC-ADC1-875517EBFE97}" dt="2024-07-18T14:35:45.275" v="1" actId="47"/>
        <pc:sldMkLst>
          <pc:docMk/>
          <pc:sldMk cId="0" sldId="290"/>
        </pc:sldMkLst>
      </pc:sldChg>
      <pc:sldChg chg="del">
        <pc:chgData name="Shor, Ido" userId="71dfa897-da11-4797-80d0-274e7cde2f79" providerId="ADAL" clId="{1B25BD1C-F5BC-4EEC-ADC1-875517EBFE97}" dt="2024-07-18T14:35:45.275" v="1" actId="47"/>
        <pc:sldMkLst>
          <pc:docMk/>
          <pc:sldMk cId="0" sldId="298"/>
        </pc:sldMkLst>
      </pc:sldChg>
      <pc:sldChg chg="del">
        <pc:chgData name="Shor, Ido" userId="71dfa897-da11-4797-80d0-274e7cde2f79" providerId="ADAL" clId="{1B25BD1C-F5BC-4EEC-ADC1-875517EBFE97}" dt="2024-07-18T14:35:45.275" v="1" actId="47"/>
        <pc:sldMkLst>
          <pc:docMk/>
          <pc:sldMk cId="169797626" sldId="301"/>
        </pc:sldMkLst>
      </pc:sldChg>
      <pc:sldChg chg="del">
        <pc:chgData name="Shor, Ido" userId="71dfa897-da11-4797-80d0-274e7cde2f79" providerId="ADAL" clId="{1B25BD1C-F5BC-4EEC-ADC1-875517EBFE97}" dt="2024-07-18T14:35:45.275" v="1" actId="47"/>
        <pc:sldMkLst>
          <pc:docMk/>
          <pc:sldMk cId="3701714711" sldId="302"/>
        </pc:sldMkLst>
      </pc:sldChg>
      <pc:sldChg chg="del">
        <pc:chgData name="Shor, Ido" userId="71dfa897-da11-4797-80d0-274e7cde2f79" providerId="ADAL" clId="{1B25BD1C-F5BC-4EEC-ADC1-875517EBFE97}" dt="2024-07-18T14:35:45.275" v="1" actId="47"/>
        <pc:sldMkLst>
          <pc:docMk/>
          <pc:sldMk cId="1468068816" sldId="303"/>
        </pc:sldMkLst>
      </pc:sldChg>
      <pc:sldChg chg="del">
        <pc:chgData name="Shor, Ido" userId="71dfa897-da11-4797-80d0-274e7cde2f79" providerId="ADAL" clId="{1B25BD1C-F5BC-4EEC-ADC1-875517EBFE97}" dt="2024-07-18T14:35:45.275" v="1" actId="47"/>
        <pc:sldMkLst>
          <pc:docMk/>
          <pc:sldMk cId="1801751704" sldId="304"/>
        </pc:sldMkLst>
      </pc:sldChg>
      <pc:sldChg chg="del">
        <pc:chgData name="Shor, Ido" userId="71dfa897-da11-4797-80d0-274e7cde2f79" providerId="ADAL" clId="{1B25BD1C-F5BC-4EEC-ADC1-875517EBFE97}" dt="2024-07-18T14:35:45.275" v="1" actId="47"/>
        <pc:sldMkLst>
          <pc:docMk/>
          <pc:sldMk cId="2308112035" sldId="305"/>
        </pc:sldMkLst>
      </pc:sldChg>
      <pc:sldChg chg="del">
        <pc:chgData name="Shor, Ido" userId="71dfa897-da11-4797-80d0-274e7cde2f79" providerId="ADAL" clId="{1B25BD1C-F5BC-4EEC-ADC1-875517EBFE97}" dt="2024-07-18T14:35:45.275" v="1" actId="47"/>
        <pc:sldMkLst>
          <pc:docMk/>
          <pc:sldMk cId="2717027518" sldId="306"/>
        </pc:sldMkLst>
      </pc:sldChg>
      <pc:sldChg chg="del">
        <pc:chgData name="Shor, Ido" userId="71dfa897-da11-4797-80d0-274e7cde2f79" providerId="ADAL" clId="{1B25BD1C-F5BC-4EEC-ADC1-875517EBFE97}" dt="2024-07-18T14:35:45.275" v="1" actId="47"/>
        <pc:sldMkLst>
          <pc:docMk/>
          <pc:sldMk cId="3907573392" sldId="307"/>
        </pc:sldMkLst>
      </pc:sldChg>
      <pc:sldChg chg="del">
        <pc:chgData name="Shor, Ido" userId="71dfa897-da11-4797-80d0-274e7cde2f79" providerId="ADAL" clId="{1B25BD1C-F5BC-4EEC-ADC1-875517EBFE97}" dt="2024-07-18T14:35:45.275" v="1" actId="47"/>
        <pc:sldMkLst>
          <pc:docMk/>
          <pc:sldMk cId="4065568947" sldId="308"/>
        </pc:sldMkLst>
      </pc:sldChg>
      <pc:sldChg chg="del">
        <pc:chgData name="Shor, Ido" userId="71dfa897-da11-4797-80d0-274e7cde2f79" providerId="ADAL" clId="{1B25BD1C-F5BC-4EEC-ADC1-875517EBFE97}" dt="2024-07-18T14:35:45.275" v="1" actId="47"/>
        <pc:sldMkLst>
          <pc:docMk/>
          <pc:sldMk cId="787304768" sldId="309"/>
        </pc:sldMkLst>
      </pc:sldChg>
      <pc:sldChg chg="del">
        <pc:chgData name="Shor, Ido" userId="71dfa897-da11-4797-80d0-274e7cde2f79" providerId="ADAL" clId="{1B25BD1C-F5BC-4EEC-ADC1-875517EBFE97}" dt="2024-07-18T14:35:45.275" v="1" actId="47"/>
        <pc:sldMkLst>
          <pc:docMk/>
          <pc:sldMk cId="3746369314" sldId="310"/>
        </pc:sldMkLst>
      </pc:sldChg>
      <pc:sldChg chg="del">
        <pc:chgData name="Shor, Ido" userId="71dfa897-da11-4797-80d0-274e7cde2f79" providerId="ADAL" clId="{1B25BD1C-F5BC-4EEC-ADC1-875517EBFE97}" dt="2024-07-18T14:35:45.275" v="1" actId="47"/>
        <pc:sldMkLst>
          <pc:docMk/>
          <pc:sldMk cId="352972730" sldId="311"/>
        </pc:sldMkLst>
      </pc:sldChg>
      <pc:sldChg chg="del">
        <pc:chgData name="Shor, Ido" userId="71dfa897-da11-4797-80d0-274e7cde2f79" providerId="ADAL" clId="{1B25BD1C-F5BC-4EEC-ADC1-875517EBFE97}" dt="2024-07-18T14:35:45.275" v="1" actId="47"/>
        <pc:sldMkLst>
          <pc:docMk/>
          <pc:sldMk cId="3610302462" sldId="312"/>
        </pc:sldMkLst>
      </pc:sldChg>
      <pc:sldChg chg="del">
        <pc:chgData name="Shor, Ido" userId="71dfa897-da11-4797-80d0-274e7cde2f79" providerId="ADAL" clId="{1B25BD1C-F5BC-4EEC-ADC1-875517EBFE97}" dt="2024-07-18T14:35:45.275" v="1" actId="47"/>
        <pc:sldMkLst>
          <pc:docMk/>
          <pc:sldMk cId="833371186" sldId="313"/>
        </pc:sldMkLst>
      </pc:sldChg>
      <pc:sldChg chg="del">
        <pc:chgData name="Shor, Ido" userId="71dfa897-da11-4797-80d0-274e7cde2f79" providerId="ADAL" clId="{1B25BD1C-F5BC-4EEC-ADC1-875517EBFE97}" dt="2024-07-18T14:35:45.275" v="1" actId="47"/>
        <pc:sldMkLst>
          <pc:docMk/>
          <pc:sldMk cId="3645618268" sldId="314"/>
        </pc:sldMkLst>
      </pc:sldChg>
      <pc:sldChg chg="del">
        <pc:chgData name="Shor, Ido" userId="71dfa897-da11-4797-80d0-274e7cde2f79" providerId="ADAL" clId="{1B25BD1C-F5BC-4EEC-ADC1-875517EBFE97}" dt="2024-07-18T14:35:45.275" v="1" actId="47"/>
        <pc:sldMkLst>
          <pc:docMk/>
          <pc:sldMk cId="1530966660" sldId="315"/>
        </pc:sldMkLst>
      </pc:sldChg>
      <pc:sldChg chg="del">
        <pc:chgData name="Shor, Ido" userId="71dfa897-da11-4797-80d0-274e7cde2f79" providerId="ADAL" clId="{1B25BD1C-F5BC-4EEC-ADC1-875517EBFE97}" dt="2024-07-18T14:35:45.275" v="1" actId="47"/>
        <pc:sldMkLst>
          <pc:docMk/>
          <pc:sldMk cId="768067969" sldId="316"/>
        </pc:sldMkLst>
      </pc:sldChg>
      <pc:sldChg chg="del">
        <pc:chgData name="Shor, Ido" userId="71dfa897-da11-4797-80d0-274e7cde2f79" providerId="ADAL" clId="{1B25BD1C-F5BC-4EEC-ADC1-875517EBFE97}" dt="2024-07-18T14:35:45.275" v="1" actId="47"/>
        <pc:sldMkLst>
          <pc:docMk/>
          <pc:sldMk cId="954245711" sldId="317"/>
        </pc:sldMkLst>
      </pc:sldChg>
      <pc:sldChg chg="del">
        <pc:chgData name="Shor, Ido" userId="71dfa897-da11-4797-80d0-274e7cde2f79" providerId="ADAL" clId="{1B25BD1C-F5BC-4EEC-ADC1-875517EBFE97}" dt="2024-07-18T14:35:45.275" v="1" actId="47"/>
        <pc:sldMkLst>
          <pc:docMk/>
          <pc:sldMk cId="2323834685" sldId="318"/>
        </pc:sldMkLst>
      </pc:sldChg>
      <pc:sldChg chg="del">
        <pc:chgData name="Shor, Ido" userId="71dfa897-da11-4797-80d0-274e7cde2f79" providerId="ADAL" clId="{1B25BD1C-F5BC-4EEC-ADC1-875517EBFE97}" dt="2024-07-18T14:35:45.275" v="1" actId="47"/>
        <pc:sldMkLst>
          <pc:docMk/>
          <pc:sldMk cId="3535806480" sldId="319"/>
        </pc:sldMkLst>
      </pc:sldChg>
      <pc:sldChg chg="del">
        <pc:chgData name="Shor, Ido" userId="71dfa897-da11-4797-80d0-274e7cde2f79" providerId="ADAL" clId="{1B25BD1C-F5BC-4EEC-ADC1-875517EBFE97}" dt="2024-07-18T14:35:45.275" v="1" actId="47"/>
        <pc:sldMkLst>
          <pc:docMk/>
          <pc:sldMk cId="33241963" sldId="320"/>
        </pc:sldMkLst>
      </pc:sldChg>
      <pc:sldChg chg="del">
        <pc:chgData name="Shor, Ido" userId="71dfa897-da11-4797-80d0-274e7cde2f79" providerId="ADAL" clId="{1B25BD1C-F5BC-4EEC-ADC1-875517EBFE97}" dt="2024-07-18T14:35:45.275" v="1" actId="47"/>
        <pc:sldMkLst>
          <pc:docMk/>
          <pc:sldMk cId="3946294255" sldId="321"/>
        </pc:sldMkLst>
      </pc:sldChg>
      <pc:sldChg chg="del">
        <pc:chgData name="Shor, Ido" userId="71dfa897-da11-4797-80d0-274e7cde2f79" providerId="ADAL" clId="{1B25BD1C-F5BC-4EEC-ADC1-875517EBFE97}" dt="2024-07-18T14:35:45.275" v="1" actId="47"/>
        <pc:sldMkLst>
          <pc:docMk/>
          <pc:sldMk cId="1165357174" sldId="322"/>
        </pc:sldMkLst>
      </pc:sldChg>
      <pc:sldChg chg="del">
        <pc:chgData name="Shor, Ido" userId="71dfa897-da11-4797-80d0-274e7cde2f79" providerId="ADAL" clId="{1B25BD1C-F5BC-4EEC-ADC1-875517EBFE97}" dt="2024-07-18T14:35:45.275" v="1" actId="47"/>
        <pc:sldMkLst>
          <pc:docMk/>
          <pc:sldMk cId="1717753255" sldId="323"/>
        </pc:sldMkLst>
      </pc:sldChg>
      <pc:sldChg chg="del">
        <pc:chgData name="Shor, Ido" userId="71dfa897-da11-4797-80d0-274e7cde2f79" providerId="ADAL" clId="{1B25BD1C-F5BC-4EEC-ADC1-875517EBFE97}" dt="2024-07-18T14:35:45.275" v="1" actId="47"/>
        <pc:sldMkLst>
          <pc:docMk/>
          <pc:sldMk cId="4143437561" sldId="324"/>
        </pc:sldMkLst>
      </pc:sldChg>
      <pc:sldChg chg="del">
        <pc:chgData name="Shor, Ido" userId="71dfa897-da11-4797-80d0-274e7cde2f79" providerId="ADAL" clId="{1B25BD1C-F5BC-4EEC-ADC1-875517EBFE97}" dt="2024-07-18T14:35:45.275" v="1" actId="47"/>
        <pc:sldMkLst>
          <pc:docMk/>
          <pc:sldMk cId="505312183" sldId="325"/>
        </pc:sldMkLst>
      </pc:sldChg>
      <pc:sldChg chg="del">
        <pc:chgData name="Shor, Ido" userId="71dfa897-da11-4797-80d0-274e7cde2f79" providerId="ADAL" clId="{1B25BD1C-F5BC-4EEC-ADC1-875517EBFE97}" dt="2024-07-18T14:35:45.275" v="1" actId="47"/>
        <pc:sldMkLst>
          <pc:docMk/>
          <pc:sldMk cId="572086007" sldId="326"/>
        </pc:sldMkLst>
      </pc:sldChg>
      <pc:sldChg chg="del">
        <pc:chgData name="Shor, Ido" userId="71dfa897-da11-4797-80d0-274e7cde2f79" providerId="ADAL" clId="{1B25BD1C-F5BC-4EEC-ADC1-875517EBFE97}" dt="2024-07-18T14:35:45.275" v="1" actId="47"/>
        <pc:sldMkLst>
          <pc:docMk/>
          <pc:sldMk cId="4005597918" sldId="327"/>
        </pc:sldMkLst>
      </pc:sldChg>
      <pc:sldChg chg="del">
        <pc:chgData name="Shor, Ido" userId="71dfa897-da11-4797-80d0-274e7cde2f79" providerId="ADAL" clId="{1B25BD1C-F5BC-4EEC-ADC1-875517EBFE97}" dt="2024-07-18T14:35:45.275" v="1" actId="47"/>
        <pc:sldMkLst>
          <pc:docMk/>
          <pc:sldMk cId="1812146008" sldId="328"/>
        </pc:sldMkLst>
      </pc:sldChg>
      <pc:sldChg chg="del">
        <pc:chgData name="Shor, Ido" userId="71dfa897-da11-4797-80d0-274e7cde2f79" providerId="ADAL" clId="{1B25BD1C-F5BC-4EEC-ADC1-875517EBFE97}" dt="2024-07-18T14:35:45.275" v="1" actId="47"/>
        <pc:sldMkLst>
          <pc:docMk/>
          <pc:sldMk cId="2486956774" sldId="329"/>
        </pc:sldMkLst>
      </pc:sldChg>
      <pc:sldChg chg="del">
        <pc:chgData name="Shor, Ido" userId="71dfa897-da11-4797-80d0-274e7cde2f79" providerId="ADAL" clId="{1B25BD1C-F5BC-4EEC-ADC1-875517EBFE97}" dt="2024-07-18T14:35:45.275" v="1" actId="47"/>
        <pc:sldMkLst>
          <pc:docMk/>
          <pc:sldMk cId="1455832578" sldId="3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057900" y="0"/>
            <a:ext cx="4632325" cy="379413"/>
          </a:xfrm>
          <a:prstGeom prst="rect">
            <a:avLst/>
          </a:prstGeom>
        </p:spPr>
        <p:txBody>
          <a:bodyPr vert="horz" lIns="91440" tIns="45720" rIns="91440" bIns="45720" rtlCol="0"/>
          <a:lstStyle>
            <a:lvl1pPr algn="r">
              <a:defRPr sz="1200"/>
            </a:lvl1pPr>
          </a:lstStyle>
          <a:p>
            <a:fld id="{DF4093C4-B1B2-F948-A9D2-56AA99AD8510}" type="datetimeFigureOut">
              <a:rPr lang="en-US" smtClean="0"/>
              <a:t>7/18/2024</a:t>
            </a:fld>
            <a:endParaRPr lang="en-US"/>
          </a:p>
        </p:txBody>
      </p:sp>
      <p:sp>
        <p:nvSpPr>
          <p:cNvPr id="4" name="Slide Image Placeholder 3"/>
          <p:cNvSpPr>
            <a:spLocks noGrp="1" noRot="1" noChangeAspect="1"/>
          </p:cNvSpPr>
          <p:nvPr>
            <p:ph type="sldImg" idx="2"/>
          </p:nvPr>
        </p:nvSpPr>
        <p:spPr>
          <a:xfrm>
            <a:off x="3543300" y="946150"/>
            <a:ext cx="3606800" cy="25511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69975" y="3640138"/>
            <a:ext cx="8553450" cy="29781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7183438"/>
            <a:ext cx="4633913" cy="3794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057900" y="7183438"/>
            <a:ext cx="4632325" cy="379412"/>
          </a:xfrm>
          <a:prstGeom prst="rect">
            <a:avLst/>
          </a:prstGeom>
        </p:spPr>
        <p:txBody>
          <a:bodyPr vert="horz" lIns="91440" tIns="45720" rIns="91440" bIns="45720" rtlCol="0" anchor="b"/>
          <a:lstStyle>
            <a:lvl1pPr algn="r">
              <a:defRPr sz="1200"/>
            </a:lvl1pPr>
          </a:lstStyle>
          <a:p>
            <a:fld id="{632C2607-9AFE-824A-95DF-EB8318907401}" type="slidenum">
              <a:rPr lang="en-US" smtClean="0"/>
              <a:t>‹#›</a:t>
            </a:fld>
            <a:endParaRPr lang="en-US"/>
          </a:p>
        </p:txBody>
      </p:sp>
    </p:spTree>
    <p:extLst>
      <p:ext uri="{BB962C8B-B14F-4D97-AF65-F5344CB8AC3E}">
        <p14:creationId xmlns:p14="http://schemas.microsoft.com/office/powerpoint/2010/main" val="332015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384721"/>
          </a:xfrm>
          <a:prstGeom prst="rect">
            <a:avLst/>
          </a:prstGeom>
        </p:spPr>
        <p:txBody>
          <a:bodyPr wrap="square" lIns="0" tIns="0" rIns="0" bIns="0">
            <a:spAutoFit/>
          </a:bodyPr>
          <a:lstStyle>
            <a:lvl1pPr>
              <a:defRPr b="0" i="0">
                <a:latin typeface="Unilever Shilling" panose="020B0502020202020204" pitchFamily="34" charset="77"/>
                <a:cs typeface="Unilever Shilling" panose="020B0502020202020204" pitchFamily="34" charset="77"/>
              </a:defRPr>
            </a:lvl1pPr>
          </a:lstStyle>
          <a:p>
            <a:endParaRPr dirty="0"/>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rgbClr val="0047BA"/>
                </a:solidFill>
                <a:latin typeface="Unilever Shilling" panose="020B0502020202020204" pitchFamily="34" charset="77"/>
                <a:cs typeface="Unilever Shilling" panose="020B0502020202020204" pitchFamily="34" charset="77"/>
              </a:defRPr>
            </a:lvl1pPr>
          </a:lstStyle>
          <a:p>
            <a:endParaRPr dirty="0"/>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rgbClr val="0047BA"/>
                </a:solidFill>
                <a:latin typeface="Unilever Shilling" panose="020B0502020202020204" pitchFamily="34" charset="77"/>
                <a:cs typeface="Unilever Shilling" panose="020B0502020202020204" pitchFamily="34" charset="77"/>
              </a:defRPr>
            </a:lvl1pPr>
          </a:lstStyle>
          <a:p>
            <a:endParaRPr dirty="0"/>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rgbClr val="0047BA"/>
                </a:solidFill>
                <a:latin typeface="Unilever Shilling" panose="020B0502020202020204" pitchFamily="34" charset="77"/>
                <a:cs typeface="Unilever Shilling" panose="020B0502020202020204" pitchFamily="34" charset="77"/>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7344" y="406275"/>
            <a:ext cx="9898710" cy="384721"/>
          </a:xfrm>
          <a:prstGeom prst="rect">
            <a:avLst/>
          </a:prstGeom>
        </p:spPr>
        <p:txBody>
          <a:bodyPr wrap="square" lIns="0" tIns="0" rIns="0" bIns="0">
            <a:spAutoFit/>
          </a:bodyPr>
          <a:lstStyle>
            <a:lvl1pPr>
              <a:defRPr sz="2500" b="1" i="0">
                <a:solidFill>
                  <a:srgbClr val="0047BA"/>
                </a:solidFill>
                <a:latin typeface="Arial"/>
                <a:cs typeface="Arial"/>
              </a:defRPr>
            </a:lvl1pPr>
          </a:lstStyle>
          <a:p>
            <a:endParaRPr dirty="0"/>
          </a:p>
        </p:txBody>
      </p:sp>
      <p:sp>
        <p:nvSpPr>
          <p:cNvPr id="3" name="Holder 3"/>
          <p:cNvSpPr>
            <a:spLocks noGrp="1"/>
          </p:cNvSpPr>
          <p:nvPr>
            <p:ph type="body" idx="1"/>
          </p:nvPr>
        </p:nvSpPr>
        <p:spPr>
          <a:xfrm>
            <a:off x="534670" y="1739455"/>
            <a:ext cx="9624060" cy="276999"/>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3635756" y="7033450"/>
            <a:ext cx="3421888" cy="276999"/>
          </a:xfrm>
          <a:prstGeom prst="rect">
            <a:avLst/>
          </a:prstGeom>
        </p:spPr>
        <p:txBody>
          <a:bodyPr wrap="square" lIns="0" tIns="0" rIns="0" bIns="0">
            <a:spAutoFit/>
          </a:bodyPr>
          <a:lstStyle>
            <a:lvl1pPr algn="ctr">
              <a:defRPr b="0" i="0">
                <a:solidFill>
                  <a:schemeClr val="tx1">
                    <a:tint val="75000"/>
                  </a:schemeClr>
                </a:solidFill>
                <a:latin typeface="Unilever Shilling" panose="020B0502020202020204" pitchFamily="34" charset="77"/>
              </a:defRPr>
            </a:lvl1pPr>
          </a:lstStyle>
          <a:p>
            <a:endParaRPr lang="en-GB" dirty="0"/>
          </a:p>
        </p:txBody>
      </p:sp>
      <p:sp>
        <p:nvSpPr>
          <p:cNvPr id="5" name="Holder 5"/>
          <p:cNvSpPr>
            <a:spLocks noGrp="1"/>
          </p:cNvSpPr>
          <p:nvPr>
            <p:ph type="dt" sz="half" idx="6"/>
          </p:nvPr>
        </p:nvSpPr>
        <p:spPr>
          <a:xfrm>
            <a:off x="534670" y="7033450"/>
            <a:ext cx="2459482" cy="276999"/>
          </a:xfrm>
          <a:prstGeom prst="rect">
            <a:avLst/>
          </a:prstGeom>
        </p:spPr>
        <p:txBody>
          <a:bodyPr wrap="square" lIns="0" tIns="0" rIns="0" bIns="0">
            <a:spAutoFit/>
          </a:bodyPr>
          <a:lstStyle>
            <a:lvl1pPr algn="l">
              <a:defRPr b="0" i="0">
                <a:solidFill>
                  <a:schemeClr val="tx1">
                    <a:tint val="75000"/>
                  </a:schemeClr>
                </a:solidFill>
                <a:latin typeface="Unilever Shilling" panose="020B0502020202020204" pitchFamily="34" charset="77"/>
              </a:defRPr>
            </a:lvl1pPr>
          </a:lstStyle>
          <a:p>
            <a:fld id="{1D8BD707-D9CF-40AE-B4C6-C98DA3205C09}" type="datetimeFigureOut">
              <a:rPr lang="en-US" smtClean="0"/>
              <a:pPr/>
              <a:t>7/18/2024</a:t>
            </a:fld>
            <a:endParaRPr lang="en-US" dirty="0"/>
          </a:p>
        </p:txBody>
      </p:sp>
      <p:sp>
        <p:nvSpPr>
          <p:cNvPr id="6" name="Holder 6"/>
          <p:cNvSpPr>
            <a:spLocks noGrp="1"/>
          </p:cNvSpPr>
          <p:nvPr>
            <p:ph type="sldNum" sz="quarter" idx="7"/>
          </p:nvPr>
        </p:nvSpPr>
        <p:spPr>
          <a:xfrm>
            <a:off x="7699248" y="7033450"/>
            <a:ext cx="2459482" cy="276999"/>
          </a:xfrm>
          <a:prstGeom prst="rect">
            <a:avLst/>
          </a:prstGeom>
        </p:spPr>
        <p:txBody>
          <a:bodyPr wrap="square" lIns="0" tIns="0" rIns="0" bIns="0">
            <a:spAutoFit/>
          </a:bodyPr>
          <a:lstStyle>
            <a:lvl1pPr algn="r">
              <a:defRPr b="0" i="0">
                <a:solidFill>
                  <a:schemeClr val="tx1">
                    <a:tint val="75000"/>
                  </a:schemeClr>
                </a:solidFill>
                <a:latin typeface="Unilever Shilling" panose="020B0502020202020204" pitchFamily="34" charset="77"/>
              </a:defRPr>
            </a:lvl1pPr>
          </a:lstStyle>
          <a:p>
            <a:fld id="{B6F15528-21DE-4FAA-801E-634DDDAF4B2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b="0" i="0">
          <a:latin typeface="Unilever Shilling" panose="020B0502020202020204" pitchFamily="34" charset="77"/>
          <a:ea typeface="+mj-ea"/>
          <a:cs typeface="Unilever Shilling" panose="020B0502020202020204" pitchFamily="34" charset="77"/>
        </a:defRPr>
      </a:lvl1pPr>
    </p:titleStyle>
    <p:bodyStyle>
      <a:lvl1pPr marL="0">
        <a:defRPr b="0" i="0">
          <a:latin typeface="Unilever Shilling" panose="020B0502020202020204" pitchFamily="34" charset="77"/>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7.jp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AA2A0502-B50B-8242-8A0C-9A7F7E77CA78}"/>
              </a:ext>
            </a:extLst>
          </p:cNvPr>
          <p:cNvSpPr/>
          <p:nvPr/>
        </p:nvSpPr>
        <p:spPr>
          <a:xfrm>
            <a:off x="7133141" y="1237474"/>
            <a:ext cx="3557380" cy="2342566"/>
          </a:xfrm>
          <a:prstGeom prst="rect">
            <a:avLst/>
          </a:prstGeom>
          <a:solidFill>
            <a:srgbClr val="FA7EB5">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eaLnBrk="1" latinLnBrk="0" hangingPunct="1"/>
            <a:endParaRPr lang="en-US">
              <a:latin typeface="Segoe UI" panose="020B0502040204020203" pitchFamily="34" charset="0"/>
              <a:cs typeface="Segoe UI" panose="020B0502040204020203" pitchFamily="34" charset="0"/>
            </a:endParaRPr>
          </a:p>
        </p:txBody>
      </p:sp>
      <p:sp>
        <p:nvSpPr>
          <p:cNvPr id="49" name="Rectangle 48">
            <a:extLst>
              <a:ext uri="{FF2B5EF4-FFF2-40B4-BE49-F238E27FC236}">
                <a16:creationId xmlns:a16="http://schemas.microsoft.com/office/drawing/2014/main" id="{05BF2984-1396-DC43-9A40-3476DEE81531}"/>
              </a:ext>
            </a:extLst>
          </p:cNvPr>
          <p:cNvSpPr/>
          <p:nvPr/>
        </p:nvSpPr>
        <p:spPr>
          <a:xfrm>
            <a:off x="3559934" y="1237474"/>
            <a:ext cx="3571039" cy="2342566"/>
          </a:xfrm>
          <a:prstGeom prst="rect">
            <a:avLst/>
          </a:prstGeom>
          <a:solidFill>
            <a:srgbClr val="0070CE">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50" name="Rectangle 49">
            <a:extLst>
              <a:ext uri="{FF2B5EF4-FFF2-40B4-BE49-F238E27FC236}">
                <a16:creationId xmlns:a16="http://schemas.microsoft.com/office/drawing/2014/main" id="{857C4BAB-AD92-6F47-A4C6-638DE35F5FF2}"/>
              </a:ext>
            </a:extLst>
          </p:cNvPr>
          <p:cNvSpPr/>
          <p:nvPr/>
        </p:nvSpPr>
        <p:spPr>
          <a:xfrm>
            <a:off x="-3991" y="1242196"/>
            <a:ext cx="3563925" cy="2342566"/>
          </a:xfrm>
          <a:prstGeom prst="rect">
            <a:avLst/>
          </a:prstGeom>
          <a:solidFill>
            <a:srgbClr val="19D3C5">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45" name="Rectangle 44">
            <a:extLst>
              <a:ext uri="{FF2B5EF4-FFF2-40B4-BE49-F238E27FC236}">
                <a16:creationId xmlns:a16="http://schemas.microsoft.com/office/drawing/2014/main" id="{00E4FED6-F36A-6E44-BD35-3B30337925EF}"/>
              </a:ext>
            </a:extLst>
          </p:cNvPr>
          <p:cNvSpPr/>
          <p:nvPr/>
        </p:nvSpPr>
        <p:spPr>
          <a:xfrm>
            <a:off x="7127516" y="3575010"/>
            <a:ext cx="3563925" cy="3048000"/>
          </a:xfrm>
          <a:prstGeom prst="rect">
            <a:avLst/>
          </a:prstGeom>
          <a:solidFill>
            <a:srgbClr val="FA7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46" name="Rectangle 45">
            <a:extLst>
              <a:ext uri="{FF2B5EF4-FFF2-40B4-BE49-F238E27FC236}">
                <a16:creationId xmlns:a16="http://schemas.microsoft.com/office/drawing/2014/main" id="{A8C12A57-C424-BE4E-B7E7-A8D5CA198ECF}"/>
              </a:ext>
            </a:extLst>
          </p:cNvPr>
          <p:cNvSpPr/>
          <p:nvPr/>
        </p:nvSpPr>
        <p:spPr>
          <a:xfrm>
            <a:off x="3524804" y="3575010"/>
            <a:ext cx="3604779" cy="3048000"/>
          </a:xfrm>
          <a:prstGeom prst="rect">
            <a:avLst/>
          </a:prstGeom>
          <a:solidFill>
            <a:srgbClr val="007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47" name="Rectangle 46">
            <a:extLst>
              <a:ext uri="{FF2B5EF4-FFF2-40B4-BE49-F238E27FC236}">
                <a16:creationId xmlns:a16="http://schemas.microsoft.com/office/drawing/2014/main" id="{9CD31BAF-2C3A-E246-97C2-902DD627CE42}"/>
              </a:ext>
            </a:extLst>
          </p:cNvPr>
          <p:cNvSpPr/>
          <p:nvPr/>
        </p:nvSpPr>
        <p:spPr>
          <a:xfrm>
            <a:off x="-1824" y="3575010"/>
            <a:ext cx="3563925" cy="3048000"/>
          </a:xfrm>
          <a:prstGeom prst="rect">
            <a:avLst/>
          </a:prstGeom>
          <a:solidFill>
            <a:srgbClr val="19D3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2" name="object 2"/>
          <p:cNvSpPr/>
          <p:nvPr/>
        </p:nvSpPr>
        <p:spPr>
          <a:xfrm>
            <a:off x="0" y="-1"/>
            <a:ext cx="10692130" cy="1303459"/>
          </a:xfrm>
          <a:custGeom>
            <a:avLst/>
            <a:gdLst/>
            <a:ahLst/>
            <a:cxnLst/>
            <a:rect l="l" t="t" r="r" b="b"/>
            <a:pathLst>
              <a:path w="10692130" h="1233170">
                <a:moveTo>
                  <a:pt x="10692003" y="0"/>
                </a:moveTo>
                <a:lnTo>
                  <a:pt x="0" y="0"/>
                </a:lnTo>
                <a:lnTo>
                  <a:pt x="0" y="1233004"/>
                </a:lnTo>
                <a:lnTo>
                  <a:pt x="10692003" y="1233004"/>
                </a:lnTo>
                <a:lnTo>
                  <a:pt x="10692003" y="0"/>
                </a:lnTo>
                <a:close/>
              </a:path>
            </a:pathLst>
          </a:custGeom>
          <a:solidFill>
            <a:srgbClr val="0070CE"/>
          </a:solid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3" name="object 3"/>
          <p:cNvSpPr txBox="1">
            <a:spLocks noGrp="1"/>
          </p:cNvSpPr>
          <p:nvPr>
            <p:ph type="title"/>
          </p:nvPr>
        </p:nvSpPr>
        <p:spPr>
          <a:xfrm>
            <a:off x="6156978" y="376829"/>
            <a:ext cx="4173943" cy="505267"/>
          </a:xfrm>
          <a:prstGeom prst="rect">
            <a:avLst/>
          </a:prstGeom>
        </p:spPr>
        <p:txBody>
          <a:bodyPr vert="horz" wrap="square" lIns="0" tIns="12700" rIns="0" bIns="0" rtlCol="0">
            <a:spAutoFit/>
          </a:bodyPr>
          <a:lstStyle/>
          <a:p>
            <a:pPr marL="12700" algn="r">
              <a:lnSpc>
                <a:spcPct val="100000"/>
              </a:lnSpc>
              <a:spcBef>
                <a:spcPts val="100"/>
              </a:spcBef>
            </a:pPr>
            <a:r>
              <a:rPr lang="he-IL" sz="3200" b="1" spc="10" dirty="0">
                <a:solidFill>
                  <a:srgbClr val="FFFFFF"/>
                </a:solidFill>
                <a:latin typeface="Segoe UI" panose="020B0502040204020203" pitchFamily="34" charset="0"/>
                <a:cs typeface="Segoe UI" panose="020B0502040204020203" pitchFamily="34" charset="0"/>
              </a:rPr>
              <a:t>מסגרת העבודה שלנו</a:t>
            </a:r>
            <a:endParaRPr sz="3200" b="1" spc="10" dirty="0">
              <a:latin typeface="Segoe UI" panose="020B0502040204020203" pitchFamily="34" charset="0"/>
              <a:cs typeface="Segoe UI" panose="020B0502040204020203" pitchFamily="34" charset="0"/>
            </a:endParaRPr>
          </a:p>
        </p:txBody>
      </p:sp>
      <p:sp>
        <p:nvSpPr>
          <p:cNvPr id="8" name="object 8"/>
          <p:cNvSpPr txBox="1"/>
          <p:nvPr/>
        </p:nvSpPr>
        <p:spPr>
          <a:xfrm>
            <a:off x="7156593" y="2112862"/>
            <a:ext cx="3236325" cy="652743"/>
          </a:xfrm>
          <a:prstGeom prst="rect">
            <a:avLst/>
          </a:prstGeom>
        </p:spPr>
        <p:txBody>
          <a:bodyPr vert="horz" wrap="square" lIns="0" tIns="123825" rIns="0" bIns="0" rtlCol="0">
            <a:spAutoFit/>
          </a:bodyPr>
          <a:lstStyle/>
          <a:p>
            <a:pPr marL="12700" marR="5080" algn="r">
              <a:lnSpc>
                <a:spcPts val="4410"/>
              </a:lnSpc>
              <a:spcBef>
                <a:spcPts val="975"/>
              </a:spcBef>
            </a:pPr>
            <a:r>
              <a:rPr lang="he-IL" sz="3600" b="1" spc="10" dirty="0">
                <a:solidFill>
                  <a:srgbClr val="FFFFFF"/>
                </a:solidFill>
                <a:latin typeface="Segoe UI" panose="020B0502040204020203" pitchFamily="34" charset="0"/>
                <a:cs typeface="Segoe UI" panose="020B0502040204020203" pitchFamily="34" charset="0"/>
              </a:rPr>
              <a:t>הערכים שלנו</a:t>
            </a:r>
          </a:p>
        </p:txBody>
      </p:sp>
      <p:sp>
        <p:nvSpPr>
          <p:cNvPr id="9" name="object 9"/>
          <p:cNvSpPr txBox="1"/>
          <p:nvPr/>
        </p:nvSpPr>
        <p:spPr>
          <a:xfrm>
            <a:off x="7688171" y="3753029"/>
            <a:ext cx="2697656" cy="1488934"/>
          </a:xfrm>
          <a:prstGeom prst="rect">
            <a:avLst/>
          </a:prstGeom>
        </p:spPr>
        <p:txBody>
          <a:bodyPr vert="horz" wrap="square" lIns="0" tIns="12700" rIns="0" bIns="0" rtlCol="0">
            <a:spAutoFit/>
          </a:bodyPr>
          <a:lstStyle/>
          <a:p>
            <a:pPr marL="12700" marR="5080" algn="r">
              <a:lnSpc>
                <a:spcPct val="105600"/>
              </a:lnSpc>
              <a:spcBef>
                <a:spcPts val="100"/>
              </a:spcBef>
            </a:pPr>
            <a:r>
              <a:rPr lang="he-IL" sz="1500" b="1" spc="10" dirty="0">
                <a:solidFill>
                  <a:srgbClr val="FFFFFF"/>
                </a:solidFill>
                <a:latin typeface="Segoe UI" panose="020B0502040204020203" pitchFamily="34" charset="0"/>
                <a:cs typeface="Segoe UI" panose="020B0502040204020203" pitchFamily="34" charset="0"/>
              </a:rPr>
              <a:t>הערכים שלנו הכוללים יושרה, כבוד, אחריות וחדשנות, מגדירים אותנו בדרך הטובה ביותר. הם מדריכים אותנו</a:t>
            </a:r>
          </a:p>
          <a:p>
            <a:pPr marL="12700" marR="5080" algn="r">
              <a:lnSpc>
                <a:spcPct val="105600"/>
              </a:lnSpc>
              <a:spcBef>
                <a:spcPts val="100"/>
              </a:spcBef>
            </a:pPr>
            <a:r>
              <a:rPr lang="he-IL" sz="1500" b="1" spc="10" dirty="0">
                <a:solidFill>
                  <a:srgbClr val="FFFFFF"/>
                </a:solidFill>
                <a:latin typeface="Segoe UI" panose="020B0502040204020203" pitchFamily="34" charset="0"/>
                <a:cs typeface="Segoe UI" panose="020B0502040204020203" pitchFamily="34" charset="0"/>
              </a:rPr>
              <a:t>בכל מעשינו.</a:t>
            </a:r>
          </a:p>
          <a:p>
            <a:pPr marL="12700" marR="5080" algn="r">
              <a:lnSpc>
                <a:spcPct val="105600"/>
              </a:lnSpc>
              <a:spcBef>
                <a:spcPts val="100"/>
              </a:spcBef>
            </a:pPr>
            <a:endParaRPr lang="he-IL" sz="1500" b="1" spc="10" dirty="0">
              <a:solidFill>
                <a:srgbClr val="FFFFFF"/>
              </a:solidFill>
              <a:latin typeface="Segoe UI" panose="020B0502040204020203" pitchFamily="34" charset="0"/>
              <a:cs typeface="Segoe UI" panose="020B0502040204020203" pitchFamily="34" charset="0"/>
            </a:endParaRPr>
          </a:p>
        </p:txBody>
      </p:sp>
      <p:sp>
        <p:nvSpPr>
          <p:cNvPr id="14" name="object 14"/>
          <p:cNvSpPr txBox="1"/>
          <p:nvPr/>
        </p:nvSpPr>
        <p:spPr>
          <a:xfrm>
            <a:off x="88900" y="2104382"/>
            <a:ext cx="3159680" cy="1217000"/>
          </a:xfrm>
          <a:prstGeom prst="rect">
            <a:avLst/>
          </a:prstGeom>
        </p:spPr>
        <p:txBody>
          <a:bodyPr vert="horz" wrap="square" lIns="0" tIns="123825" rIns="0" bIns="0" rtlCol="0">
            <a:spAutoFit/>
          </a:bodyPr>
          <a:lstStyle/>
          <a:p>
            <a:pPr marL="12700" marR="5080" algn="r">
              <a:lnSpc>
                <a:spcPts val="4410"/>
              </a:lnSpc>
              <a:spcBef>
                <a:spcPts val="975"/>
              </a:spcBef>
            </a:pPr>
            <a:r>
              <a:rPr lang="he-IL" sz="3600" b="1" spc="10" dirty="0">
                <a:solidFill>
                  <a:srgbClr val="FFFFFF"/>
                </a:solidFill>
                <a:latin typeface="Segoe UI" panose="020B0502040204020203" pitchFamily="34" charset="0"/>
                <a:cs typeface="Segoe UI" panose="020B0502040204020203" pitchFamily="34" charset="0"/>
              </a:rPr>
              <a:t>מדיניות קוד העקרונות</a:t>
            </a:r>
            <a:endParaRPr sz="3600" b="1" spc="10" dirty="0">
              <a:latin typeface="Segoe UI" panose="020B0502040204020203" pitchFamily="34" charset="0"/>
              <a:cs typeface="Segoe UI" panose="020B0502040204020203" pitchFamily="34" charset="0"/>
            </a:endParaRPr>
          </a:p>
        </p:txBody>
      </p:sp>
      <p:sp>
        <p:nvSpPr>
          <p:cNvPr id="15" name="object 15"/>
          <p:cNvSpPr txBox="1"/>
          <p:nvPr/>
        </p:nvSpPr>
        <p:spPr>
          <a:xfrm>
            <a:off x="380413" y="3753029"/>
            <a:ext cx="2877757" cy="1707968"/>
          </a:xfrm>
          <a:prstGeom prst="rect">
            <a:avLst/>
          </a:prstGeom>
        </p:spPr>
        <p:txBody>
          <a:bodyPr vert="horz" wrap="square" lIns="0" tIns="12700" rIns="0" bIns="0" rtlCol="0">
            <a:spAutoFit/>
          </a:bodyPr>
          <a:lstStyle/>
          <a:p>
            <a:pPr marL="12700" marR="5080" algn="r">
              <a:lnSpc>
                <a:spcPct val="105600"/>
              </a:lnSpc>
              <a:spcBef>
                <a:spcPts val="100"/>
              </a:spcBef>
            </a:pPr>
            <a:r>
              <a:rPr lang="he-IL" sz="1500" b="1" spc="10" dirty="0">
                <a:solidFill>
                  <a:srgbClr val="FFFFFF"/>
                </a:solidFill>
                <a:latin typeface="Segoe UI" panose="020B0502040204020203" pitchFamily="34" charset="0"/>
                <a:cs typeface="Segoe UI" panose="020B0502040204020203" pitchFamily="34" charset="0"/>
              </a:rPr>
              <a:t>מדיניות הקוד שלנו מגדירה כיצד נכון לנהוג, מבחינה אתית, במהלך עבודתנו ביוניליוור. </a:t>
            </a:r>
            <a:br>
              <a:rPr lang="en-US" sz="1500" b="1" spc="10" dirty="0">
                <a:solidFill>
                  <a:srgbClr val="FFFFFF"/>
                </a:solidFill>
                <a:latin typeface="Segoe UI" panose="020B0502040204020203" pitchFamily="34" charset="0"/>
                <a:cs typeface="Segoe UI" panose="020B0502040204020203" pitchFamily="34" charset="0"/>
              </a:rPr>
            </a:br>
            <a:r>
              <a:rPr lang="he-IL" sz="1500" b="1" spc="10" dirty="0">
                <a:solidFill>
                  <a:srgbClr val="FFFFFF"/>
                </a:solidFill>
                <a:latin typeface="Segoe UI" panose="020B0502040204020203" pitchFamily="34" charset="0"/>
                <a:cs typeface="Segoe UI" panose="020B0502040204020203" pitchFamily="34" charset="0"/>
              </a:rPr>
              <a:t>הקוד הוא בגדר חובה. מסמכים אלו מיועדים לשימוש פנימי, אך אנו מפרסמים אותם גם לגורמים חיצוניים כדי לקדם שקיפות.</a:t>
            </a:r>
            <a:endParaRPr sz="1500" b="1" spc="10" dirty="0">
              <a:latin typeface="Segoe UI" panose="020B0502040204020203" pitchFamily="34" charset="0"/>
              <a:cs typeface="Segoe UI" panose="020B0502040204020203" pitchFamily="34" charset="0"/>
            </a:endParaRPr>
          </a:p>
        </p:txBody>
      </p:sp>
      <p:sp>
        <p:nvSpPr>
          <p:cNvPr id="20" name="object 20"/>
          <p:cNvSpPr txBox="1"/>
          <p:nvPr/>
        </p:nvSpPr>
        <p:spPr>
          <a:xfrm>
            <a:off x="3395132" y="2119571"/>
            <a:ext cx="3437851" cy="1253548"/>
          </a:xfrm>
          <a:prstGeom prst="rect">
            <a:avLst/>
          </a:prstGeom>
        </p:spPr>
        <p:txBody>
          <a:bodyPr vert="horz" wrap="square" lIns="0" tIns="123825" rIns="0" bIns="0" rtlCol="0">
            <a:spAutoFit/>
          </a:bodyPr>
          <a:lstStyle/>
          <a:p>
            <a:pPr marL="12700" marR="5080" algn="r">
              <a:lnSpc>
                <a:spcPts val="4410"/>
              </a:lnSpc>
              <a:spcBef>
                <a:spcPts val="975"/>
              </a:spcBef>
            </a:pPr>
            <a:r>
              <a:rPr lang="he-IL" sz="3600" b="1" spc="10" dirty="0">
                <a:solidFill>
                  <a:srgbClr val="FFFFFF"/>
                </a:solidFill>
                <a:latin typeface="Segoe UI" panose="020B0502040204020203" pitchFamily="34" charset="0"/>
                <a:cs typeface="Segoe UI" panose="020B0502040204020203" pitchFamily="34" charset="0"/>
              </a:rPr>
              <a:t>קוד העקרונות העסקיים</a:t>
            </a:r>
          </a:p>
        </p:txBody>
      </p:sp>
      <p:sp>
        <p:nvSpPr>
          <p:cNvPr id="21" name="object 21"/>
          <p:cNvSpPr txBox="1"/>
          <p:nvPr/>
        </p:nvSpPr>
        <p:spPr>
          <a:xfrm>
            <a:off x="4088903" y="3753029"/>
            <a:ext cx="2939650" cy="1720792"/>
          </a:xfrm>
          <a:prstGeom prst="rect">
            <a:avLst/>
          </a:prstGeom>
        </p:spPr>
        <p:txBody>
          <a:bodyPr vert="horz" wrap="square" lIns="0" tIns="12700" rIns="0" bIns="0" rtlCol="0">
            <a:spAutoFit/>
          </a:bodyPr>
          <a:lstStyle/>
          <a:p>
            <a:pPr marR="177800" algn="r">
              <a:lnSpc>
                <a:spcPct val="105600"/>
              </a:lnSpc>
              <a:spcBef>
                <a:spcPts val="100"/>
              </a:spcBef>
            </a:pPr>
            <a:r>
              <a:rPr lang="he-IL" sz="1500" b="1" spc="10" dirty="0">
                <a:solidFill>
                  <a:srgbClr val="FFFFFF"/>
                </a:solidFill>
                <a:latin typeface="Segoe UI" panose="020B0502040204020203" pitchFamily="34" charset="0"/>
                <a:cs typeface="Segoe UI" panose="020B0502040204020203" pitchFamily="34" charset="0"/>
              </a:rPr>
              <a:t>קוד העקרונות העסקיים שלנו הינו הצהרה אודות האופן בו אנו פועלים. אנו מפרסמים אותו גם לגורמים חיצוניים, ומצפים מכל אלו העובדים איתנו, לשמור על העקרונות בהתאמה.</a:t>
            </a:r>
          </a:p>
          <a:p>
            <a:pPr marR="177800" algn="r">
              <a:lnSpc>
                <a:spcPct val="105600"/>
              </a:lnSpc>
              <a:spcBef>
                <a:spcPts val="100"/>
              </a:spcBef>
            </a:pPr>
            <a:endParaRPr lang="he-IL" sz="1500" b="1" spc="10" dirty="0">
              <a:solidFill>
                <a:srgbClr val="FFFFFF"/>
              </a:solidFill>
              <a:latin typeface="Segoe UI" panose="020B0502040204020203" pitchFamily="34" charset="0"/>
              <a:cs typeface="Segoe UI" panose="020B0502040204020203" pitchFamily="34" charset="0"/>
            </a:endParaRPr>
          </a:p>
        </p:txBody>
      </p:sp>
      <p:sp>
        <p:nvSpPr>
          <p:cNvPr id="52" name="object 38">
            <a:extLst>
              <a:ext uri="{FF2B5EF4-FFF2-40B4-BE49-F238E27FC236}">
                <a16:creationId xmlns:a16="http://schemas.microsoft.com/office/drawing/2014/main" id="{D3F2F011-9819-C041-BF06-2F62D03801EF}"/>
              </a:ext>
            </a:extLst>
          </p:cNvPr>
          <p:cNvSpPr/>
          <p:nvPr/>
        </p:nvSpPr>
        <p:spPr>
          <a:xfrm>
            <a:off x="0" y="6690011"/>
            <a:ext cx="1253087"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DADADA"/>
          </a:solid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nvGrpSpPr>
          <p:cNvPr id="53" name="Group 52">
            <a:extLst>
              <a:ext uri="{FF2B5EF4-FFF2-40B4-BE49-F238E27FC236}">
                <a16:creationId xmlns:a16="http://schemas.microsoft.com/office/drawing/2014/main" id="{BC463AC7-DAF9-4E46-BA52-058A1B77A9CD}"/>
              </a:ext>
            </a:extLst>
          </p:cNvPr>
          <p:cNvGrpSpPr/>
          <p:nvPr/>
        </p:nvGrpSpPr>
        <p:grpSpPr>
          <a:xfrm>
            <a:off x="7383765" y="6690010"/>
            <a:ext cx="1225550" cy="870585"/>
            <a:chOff x="2096520" y="6690010"/>
            <a:chExt cx="1225550" cy="870585"/>
          </a:xfrm>
        </p:grpSpPr>
        <p:sp>
          <p:nvSpPr>
            <p:cNvPr id="54" name="object 38">
              <a:extLst>
                <a:ext uri="{FF2B5EF4-FFF2-40B4-BE49-F238E27FC236}">
                  <a16:creationId xmlns:a16="http://schemas.microsoft.com/office/drawing/2014/main" id="{4D3B5080-923E-DE44-A333-E7000BC05DCD}"/>
                </a:ext>
              </a:extLst>
            </p:cNvPr>
            <p:cNvSpPr/>
            <p:nvPr/>
          </p:nvSpPr>
          <p:spPr>
            <a:xfrm>
              <a:off x="2096520" y="6690010"/>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0070CE"/>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55" name="object 33">
              <a:extLst>
                <a:ext uri="{FF2B5EF4-FFF2-40B4-BE49-F238E27FC236}">
                  <a16:creationId xmlns:a16="http://schemas.microsoft.com/office/drawing/2014/main" id="{DF0AF795-8BC6-6F40-B36A-BA5954CA3574}"/>
                </a:ext>
              </a:extLst>
            </p:cNvPr>
            <p:cNvSpPr txBox="1"/>
            <p:nvPr/>
          </p:nvSpPr>
          <p:spPr>
            <a:xfrm>
              <a:off x="2459933" y="7099371"/>
              <a:ext cx="717519" cy="283476"/>
            </a:xfrm>
            <a:prstGeom prst="rect">
              <a:avLst/>
            </a:prstGeom>
          </p:spPr>
          <p:txBody>
            <a:bodyPr vert="horz" wrap="square" lIns="0" tIns="12700" rIns="0" bIns="0" rtlCol="0">
              <a:spAutoFit/>
            </a:bodyPr>
            <a:lstStyle/>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קוד העקרונות העסקיים</a:t>
              </a:r>
              <a:endParaRPr sz="800" b="1" spc="10" dirty="0">
                <a:latin typeface="Segoe UI" panose="020B0502040204020203" pitchFamily="34" charset="0"/>
                <a:cs typeface="Segoe UI" panose="020B0502040204020203" pitchFamily="34" charset="0"/>
              </a:endParaRPr>
            </a:p>
          </p:txBody>
        </p:sp>
      </p:grpSp>
      <p:grpSp>
        <p:nvGrpSpPr>
          <p:cNvPr id="56" name="Group 55">
            <a:extLst>
              <a:ext uri="{FF2B5EF4-FFF2-40B4-BE49-F238E27FC236}">
                <a16:creationId xmlns:a16="http://schemas.microsoft.com/office/drawing/2014/main" id="{6239CA3A-EF20-364F-B39B-B4C59EB31233}"/>
              </a:ext>
            </a:extLst>
          </p:cNvPr>
          <p:cNvGrpSpPr/>
          <p:nvPr/>
        </p:nvGrpSpPr>
        <p:grpSpPr>
          <a:xfrm>
            <a:off x="4912048" y="6690017"/>
            <a:ext cx="1244930" cy="870585"/>
            <a:chOff x="4525175" y="6690017"/>
            <a:chExt cx="1244930" cy="870585"/>
          </a:xfrm>
        </p:grpSpPr>
        <p:sp>
          <p:nvSpPr>
            <p:cNvPr id="57" name="object 34">
              <a:extLst>
                <a:ext uri="{FF2B5EF4-FFF2-40B4-BE49-F238E27FC236}">
                  <a16:creationId xmlns:a16="http://schemas.microsoft.com/office/drawing/2014/main" id="{0AC96C68-9612-8646-B478-6454FE020D2B}"/>
                </a:ext>
              </a:extLst>
            </p:cNvPr>
            <p:cNvSpPr/>
            <p:nvPr/>
          </p:nvSpPr>
          <p:spPr>
            <a:xfrm>
              <a:off x="4525175" y="6690017"/>
              <a:ext cx="124493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983DBB"/>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58" name="object 35">
              <a:extLst>
                <a:ext uri="{FF2B5EF4-FFF2-40B4-BE49-F238E27FC236}">
                  <a16:creationId xmlns:a16="http://schemas.microsoft.com/office/drawing/2014/main" id="{F1375532-7E7A-5449-897A-C63D19F7F885}"/>
                </a:ext>
              </a:extLst>
            </p:cNvPr>
            <p:cNvSpPr txBox="1"/>
            <p:nvPr/>
          </p:nvSpPr>
          <p:spPr>
            <a:xfrm>
              <a:off x="4940447" y="7094909"/>
              <a:ext cx="674485" cy="448713"/>
            </a:xfrm>
            <a:prstGeom prst="rect">
              <a:avLst/>
            </a:prstGeom>
          </p:spPr>
          <p:txBody>
            <a:bodyPr vert="horz" wrap="square" lIns="0" tIns="12700" rIns="0" bIns="0" rtlCol="0">
              <a:spAutoFit/>
            </a:bodyPr>
            <a:lstStyle/>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כבוד האדם</a:t>
              </a:r>
            </a:p>
            <a:p>
              <a:pPr marL="12700" marR="5080" algn="r">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59" name="Group 58">
            <a:extLst>
              <a:ext uri="{FF2B5EF4-FFF2-40B4-BE49-F238E27FC236}">
                <a16:creationId xmlns:a16="http://schemas.microsoft.com/office/drawing/2014/main" id="{BF0B34C1-7329-AF41-B860-F0737A1D91D8}"/>
              </a:ext>
            </a:extLst>
          </p:cNvPr>
          <p:cNvGrpSpPr/>
          <p:nvPr/>
        </p:nvGrpSpPr>
        <p:grpSpPr>
          <a:xfrm>
            <a:off x="2478091" y="6690017"/>
            <a:ext cx="1210945" cy="870585"/>
            <a:chOff x="7011237" y="6690017"/>
            <a:chExt cx="1210945" cy="870585"/>
          </a:xfrm>
        </p:grpSpPr>
        <p:sp>
          <p:nvSpPr>
            <p:cNvPr id="60" name="object 36">
              <a:extLst>
                <a:ext uri="{FF2B5EF4-FFF2-40B4-BE49-F238E27FC236}">
                  <a16:creationId xmlns:a16="http://schemas.microsoft.com/office/drawing/2014/main" id="{D7AE7091-8CEC-E645-852E-ACB4B7F869EF}"/>
                </a:ext>
              </a:extLst>
            </p:cNvPr>
            <p:cNvSpPr/>
            <p:nvPr/>
          </p:nvSpPr>
          <p:spPr>
            <a:xfrm>
              <a:off x="7011237" y="6690017"/>
              <a:ext cx="1210945" cy="870585"/>
            </a:xfrm>
            <a:custGeom>
              <a:avLst/>
              <a:gdLst/>
              <a:ahLst/>
              <a:cxnLst/>
              <a:rect l="l" t="t" r="r" b="b"/>
              <a:pathLst>
                <a:path w="1210945" h="870584">
                  <a:moveTo>
                    <a:pt x="0" y="869988"/>
                  </a:moveTo>
                  <a:lnTo>
                    <a:pt x="1210932" y="869988"/>
                  </a:lnTo>
                  <a:lnTo>
                    <a:pt x="1210932" y="0"/>
                  </a:lnTo>
                  <a:lnTo>
                    <a:pt x="0" y="0"/>
                  </a:lnTo>
                  <a:lnTo>
                    <a:pt x="0" y="869988"/>
                  </a:lnTo>
                  <a:close/>
                </a:path>
              </a:pathLst>
            </a:custGeom>
            <a:solidFill>
              <a:srgbClr val="FF595A"/>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61" name="object 37">
              <a:extLst>
                <a:ext uri="{FF2B5EF4-FFF2-40B4-BE49-F238E27FC236}">
                  <a16:creationId xmlns:a16="http://schemas.microsoft.com/office/drawing/2014/main" id="{842A09BB-ED91-0C4E-B845-B32F583179D4}"/>
                </a:ext>
              </a:extLst>
            </p:cNvPr>
            <p:cNvSpPr txBox="1"/>
            <p:nvPr/>
          </p:nvSpPr>
          <p:spPr>
            <a:xfrm>
              <a:off x="7162562" y="7094909"/>
              <a:ext cx="895388" cy="448713"/>
            </a:xfrm>
            <a:prstGeom prst="rect">
              <a:avLst/>
            </a:prstGeom>
          </p:spPr>
          <p:txBody>
            <a:bodyPr vert="horz" wrap="square" lIns="0" tIns="12700" rIns="0" bIns="0" rtlCol="0">
              <a:spAutoFit/>
            </a:bodyPr>
            <a:lstStyle/>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מעורבות בנעשה</a:t>
              </a:r>
            </a:p>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מחוץ לחברה</a:t>
              </a:r>
            </a:p>
            <a:p>
              <a:pPr marL="12700" marR="5080" algn="r">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62" name="Group 61">
            <a:extLst>
              <a:ext uri="{FF2B5EF4-FFF2-40B4-BE49-F238E27FC236}">
                <a16:creationId xmlns:a16="http://schemas.microsoft.com/office/drawing/2014/main" id="{E38E9C7E-5801-FE4F-965C-BDA03CF2071E}"/>
              </a:ext>
            </a:extLst>
          </p:cNvPr>
          <p:cNvGrpSpPr/>
          <p:nvPr/>
        </p:nvGrpSpPr>
        <p:grpSpPr>
          <a:xfrm>
            <a:off x="6158215" y="6690017"/>
            <a:ext cx="1225550" cy="870585"/>
            <a:chOff x="3319271" y="6690017"/>
            <a:chExt cx="1225550" cy="870585"/>
          </a:xfrm>
        </p:grpSpPr>
        <p:sp>
          <p:nvSpPr>
            <p:cNvPr id="63" name="object 38">
              <a:extLst>
                <a:ext uri="{FF2B5EF4-FFF2-40B4-BE49-F238E27FC236}">
                  <a16:creationId xmlns:a16="http://schemas.microsoft.com/office/drawing/2014/main" id="{D967DDC2-ACA0-3146-8E80-E69C215137E8}"/>
                </a:ext>
              </a:extLst>
            </p:cNvPr>
            <p:cNvSpPr/>
            <p:nvPr/>
          </p:nvSpPr>
          <p:spPr>
            <a:xfrm>
              <a:off x="3319271"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19D3C5"/>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64" name="object 39">
              <a:extLst>
                <a:ext uri="{FF2B5EF4-FFF2-40B4-BE49-F238E27FC236}">
                  <a16:creationId xmlns:a16="http://schemas.microsoft.com/office/drawing/2014/main" id="{29385CC7-A5B3-9E4D-BAA2-3FAF8ACCCCE0}"/>
                </a:ext>
              </a:extLst>
            </p:cNvPr>
            <p:cNvSpPr txBox="1"/>
            <p:nvPr/>
          </p:nvSpPr>
          <p:spPr>
            <a:xfrm>
              <a:off x="3635121" y="7094909"/>
              <a:ext cx="717836" cy="448713"/>
            </a:xfrm>
            <a:prstGeom prst="rect">
              <a:avLst/>
            </a:prstGeom>
          </p:spPr>
          <p:txBody>
            <a:bodyPr vert="horz" wrap="square" lIns="0" tIns="12700" rIns="0" bIns="0" rtlCol="0">
              <a:spAutoFit/>
            </a:bodyPr>
            <a:lstStyle/>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טיפול</a:t>
              </a:r>
            </a:p>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בשחיתות</a:t>
              </a:r>
            </a:p>
            <a:p>
              <a:pPr marL="12700" marR="5080" algn="r">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65" name="Group 64">
            <a:extLst>
              <a:ext uri="{FF2B5EF4-FFF2-40B4-BE49-F238E27FC236}">
                <a16:creationId xmlns:a16="http://schemas.microsoft.com/office/drawing/2014/main" id="{8050CCBD-07BE-5342-AD4D-972C341EA9F1}"/>
              </a:ext>
            </a:extLst>
          </p:cNvPr>
          <p:cNvGrpSpPr/>
          <p:nvPr/>
        </p:nvGrpSpPr>
        <p:grpSpPr>
          <a:xfrm>
            <a:off x="3682672" y="6690017"/>
            <a:ext cx="1241425" cy="870585"/>
            <a:chOff x="5769825" y="6690017"/>
            <a:chExt cx="1241425" cy="870585"/>
          </a:xfrm>
        </p:grpSpPr>
        <p:sp>
          <p:nvSpPr>
            <p:cNvPr id="66" name="object 40">
              <a:extLst>
                <a:ext uri="{FF2B5EF4-FFF2-40B4-BE49-F238E27FC236}">
                  <a16:creationId xmlns:a16="http://schemas.microsoft.com/office/drawing/2014/main" id="{763E7906-50FF-8F44-A680-585E16AF7B4B}"/>
                </a:ext>
              </a:extLst>
            </p:cNvPr>
            <p:cNvSpPr/>
            <p:nvPr/>
          </p:nvSpPr>
          <p:spPr>
            <a:xfrm>
              <a:off x="5769825" y="6690017"/>
              <a:ext cx="1241425" cy="870585"/>
            </a:xfrm>
            <a:custGeom>
              <a:avLst/>
              <a:gdLst/>
              <a:ahLst/>
              <a:cxnLst/>
              <a:rect l="l" t="t" r="r" b="b"/>
              <a:pathLst>
                <a:path w="1241425" h="870584">
                  <a:moveTo>
                    <a:pt x="1241412" y="0"/>
                  </a:moveTo>
                  <a:lnTo>
                    <a:pt x="0" y="0"/>
                  </a:lnTo>
                  <a:lnTo>
                    <a:pt x="0" y="869988"/>
                  </a:lnTo>
                  <a:lnTo>
                    <a:pt x="1241412" y="869988"/>
                  </a:lnTo>
                  <a:lnTo>
                    <a:pt x="1241412" y="0"/>
                  </a:lnTo>
                  <a:close/>
                </a:path>
              </a:pathLst>
            </a:custGeom>
            <a:solidFill>
              <a:srgbClr val="F97EB5"/>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67" name="object 41">
              <a:extLst>
                <a:ext uri="{FF2B5EF4-FFF2-40B4-BE49-F238E27FC236}">
                  <a16:creationId xmlns:a16="http://schemas.microsoft.com/office/drawing/2014/main" id="{05328AFE-71F3-0045-BC7E-25D6DD08E265}"/>
                </a:ext>
              </a:extLst>
            </p:cNvPr>
            <p:cNvSpPr txBox="1"/>
            <p:nvPr/>
          </p:nvSpPr>
          <p:spPr>
            <a:xfrm>
              <a:off x="6003705" y="7094909"/>
              <a:ext cx="846710" cy="448713"/>
            </a:xfrm>
            <a:prstGeom prst="rect">
              <a:avLst/>
            </a:prstGeom>
          </p:spPr>
          <p:txBody>
            <a:bodyPr vert="horz" wrap="square" lIns="0" tIns="12700" rIns="0" bIns="0" rtlCol="0">
              <a:spAutoFit/>
            </a:bodyPr>
            <a:lstStyle/>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ביטחון מידע</a:t>
              </a:r>
            </a:p>
            <a:p>
              <a:pPr marL="12700" marR="5080" algn="r">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68" name="Group 67">
            <a:extLst>
              <a:ext uri="{FF2B5EF4-FFF2-40B4-BE49-F238E27FC236}">
                <a16:creationId xmlns:a16="http://schemas.microsoft.com/office/drawing/2014/main" id="{C4DF4CB7-9F57-AC48-BC42-AECAAD33D424}"/>
              </a:ext>
            </a:extLst>
          </p:cNvPr>
          <p:cNvGrpSpPr/>
          <p:nvPr/>
        </p:nvGrpSpPr>
        <p:grpSpPr>
          <a:xfrm>
            <a:off x="1255079" y="6690017"/>
            <a:ext cx="1225550" cy="870585"/>
            <a:chOff x="8222183" y="6690017"/>
            <a:chExt cx="1225550" cy="870585"/>
          </a:xfrm>
        </p:grpSpPr>
        <p:sp>
          <p:nvSpPr>
            <p:cNvPr id="69" name="object 42">
              <a:extLst>
                <a:ext uri="{FF2B5EF4-FFF2-40B4-BE49-F238E27FC236}">
                  <a16:creationId xmlns:a16="http://schemas.microsoft.com/office/drawing/2014/main" id="{CC2FE96F-07D7-2740-A1DC-4DAE8B2532BB}"/>
                </a:ext>
              </a:extLst>
            </p:cNvPr>
            <p:cNvSpPr/>
            <p:nvPr/>
          </p:nvSpPr>
          <p:spPr>
            <a:xfrm>
              <a:off x="8222183"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FFDC32"/>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70" name="object 43">
              <a:extLst>
                <a:ext uri="{FF2B5EF4-FFF2-40B4-BE49-F238E27FC236}">
                  <a16:creationId xmlns:a16="http://schemas.microsoft.com/office/drawing/2014/main" id="{128A032D-27C3-EB49-8664-C53D18F1773C}"/>
                </a:ext>
              </a:extLst>
            </p:cNvPr>
            <p:cNvSpPr txBox="1"/>
            <p:nvPr/>
          </p:nvSpPr>
          <p:spPr>
            <a:xfrm>
              <a:off x="8363639" y="7252389"/>
              <a:ext cx="892644" cy="135935"/>
            </a:xfrm>
            <a:prstGeom prst="rect">
              <a:avLst/>
            </a:prstGeom>
          </p:spPr>
          <p:txBody>
            <a:bodyPr vert="horz" wrap="square" lIns="0" tIns="12700" rIns="0" bIns="0" rtlCol="0">
              <a:spAutoFit/>
            </a:bodyPr>
            <a:lstStyle/>
            <a:p>
              <a:pPr marL="12700" algn="r">
                <a:lnSpc>
                  <a:spcPct val="100000"/>
                </a:lnSpc>
                <a:spcBef>
                  <a:spcPts val="100"/>
                </a:spcBef>
              </a:pPr>
              <a:r>
                <a:rPr lang="he-IL" sz="800" b="1" spc="10" dirty="0">
                  <a:solidFill>
                    <a:srgbClr val="0047BA"/>
                  </a:solidFill>
                  <a:latin typeface="Segoe UI" panose="020B0502040204020203" pitchFamily="34" charset="0"/>
                  <a:cs typeface="Segoe UI" panose="020B0502040204020203" pitchFamily="34" charset="0"/>
                </a:rPr>
                <a:t>מילון מונחים</a:t>
              </a:r>
              <a:endParaRPr sz="800" b="1" spc="10" dirty="0">
                <a:latin typeface="Segoe UI" panose="020B0502040204020203" pitchFamily="34" charset="0"/>
                <a:cs typeface="Segoe UI" panose="020B0502040204020203" pitchFamily="34" charset="0"/>
              </a:endParaRPr>
            </a:p>
          </p:txBody>
        </p:sp>
      </p:grpSp>
      <p:sp>
        <p:nvSpPr>
          <p:cNvPr id="71" name="object 44">
            <a:extLst>
              <a:ext uri="{FF2B5EF4-FFF2-40B4-BE49-F238E27FC236}">
                <a16:creationId xmlns:a16="http://schemas.microsoft.com/office/drawing/2014/main" id="{708A2927-FDD0-3A41-8511-C5B4CB124F1E}"/>
              </a:ext>
            </a:extLst>
          </p:cNvPr>
          <p:cNvSpPr txBox="1"/>
          <p:nvPr/>
        </p:nvSpPr>
        <p:spPr>
          <a:xfrm>
            <a:off x="540962" y="7200746"/>
            <a:ext cx="195580" cy="182101"/>
          </a:xfrm>
          <a:prstGeom prst="rect">
            <a:avLst/>
          </a:prstGeom>
        </p:spPr>
        <p:txBody>
          <a:bodyPr vert="horz" wrap="square" lIns="0" tIns="12700" rIns="0" bIns="0" rtlCol="0">
            <a:spAutoFit/>
          </a:bodyPr>
          <a:lstStyle/>
          <a:p>
            <a:pPr marL="12700">
              <a:lnSpc>
                <a:spcPct val="100000"/>
              </a:lnSpc>
              <a:spcBef>
                <a:spcPts val="100"/>
              </a:spcBef>
            </a:pPr>
            <a:r>
              <a:rPr lang="en-GB" sz="1100" spc="10" dirty="0">
                <a:solidFill>
                  <a:srgbClr val="FFFFFF"/>
                </a:solidFill>
                <a:latin typeface="Segoe UI" panose="020B0502040204020203" pitchFamily="34" charset="0"/>
                <a:cs typeface="Segoe UI" panose="020B0502040204020203" pitchFamily="34" charset="0"/>
              </a:rPr>
              <a:t>04</a:t>
            </a:r>
            <a:endParaRPr sz="1100" spc="10" dirty="0">
              <a:latin typeface="Segoe UI" panose="020B0502040204020203" pitchFamily="34" charset="0"/>
              <a:cs typeface="Segoe UI" panose="020B0502040204020203" pitchFamily="34" charset="0"/>
            </a:endParaRPr>
          </a:p>
        </p:txBody>
      </p:sp>
      <p:sp>
        <p:nvSpPr>
          <p:cNvPr id="72" name="object 47">
            <a:extLst>
              <a:ext uri="{FF2B5EF4-FFF2-40B4-BE49-F238E27FC236}">
                <a16:creationId xmlns:a16="http://schemas.microsoft.com/office/drawing/2014/main" id="{61297ADE-676C-524B-BA5A-0009804D9882}"/>
              </a:ext>
            </a:extLst>
          </p:cNvPr>
          <p:cNvSpPr/>
          <p:nvPr/>
        </p:nvSpPr>
        <p:spPr>
          <a:xfrm>
            <a:off x="10414000" y="6690017"/>
            <a:ext cx="279400" cy="870585"/>
          </a:xfrm>
          <a:custGeom>
            <a:avLst/>
            <a:gdLst/>
            <a:ahLst/>
            <a:cxnLst/>
            <a:rect l="l" t="t" r="r" b="b"/>
            <a:pathLst>
              <a:path w="279400" h="870584">
                <a:moveTo>
                  <a:pt x="278993" y="0"/>
                </a:moveTo>
                <a:lnTo>
                  <a:pt x="0" y="0"/>
                </a:lnTo>
                <a:lnTo>
                  <a:pt x="0" y="869988"/>
                </a:lnTo>
                <a:lnTo>
                  <a:pt x="278993" y="869988"/>
                </a:lnTo>
                <a:lnTo>
                  <a:pt x="278993" y="0"/>
                </a:lnTo>
                <a:close/>
              </a:path>
            </a:pathLst>
          </a:custGeom>
          <a:solidFill>
            <a:srgbClr val="DADADA"/>
          </a:solid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nvGrpSpPr>
          <p:cNvPr id="73" name="Group 72">
            <a:extLst>
              <a:ext uri="{FF2B5EF4-FFF2-40B4-BE49-F238E27FC236}">
                <a16:creationId xmlns:a16="http://schemas.microsoft.com/office/drawing/2014/main" id="{6D845F71-0FA6-B14A-A58B-A421B9DC33C4}"/>
              </a:ext>
            </a:extLst>
          </p:cNvPr>
          <p:cNvGrpSpPr/>
          <p:nvPr/>
        </p:nvGrpSpPr>
        <p:grpSpPr>
          <a:xfrm>
            <a:off x="8848516" y="6690011"/>
            <a:ext cx="1317170" cy="870585"/>
            <a:chOff x="542399" y="6690011"/>
            <a:chExt cx="1317170" cy="870585"/>
          </a:xfrm>
        </p:grpSpPr>
        <p:sp>
          <p:nvSpPr>
            <p:cNvPr id="74" name="object 45">
              <a:extLst>
                <a:ext uri="{FF2B5EF4-FFF2-40B4-BE49-F238E27FC236}">
                  <a16:creationId xmlns:a16="http://schemas.microsoft.com/office/drawing/2014/main" id="{186854DF-5A5A-7844-8A06-1FA62C1EBA41}"/>
                </a:ext>
              </a:extLst>
            </p:cNvPr>
            <p:cNvSpPr/>
            <p:nvPr/>
          </p:nvSpPr>
          <p:spPr>
            <a:xfrm>
              <a:off x="542399" y="6882805"/>
              <a:ext cx="439899" cy="485559"/>
            </a:xfrm>
            <a:prstGeom prst="rect">
              <a:avLst/>
            </a:prstGeom>
            <a:blipFill>
              <a:blip r:embed="rId2"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75" name="object 46">
              <a:extLst>
                <a:ext uri="{FF2B5EF4-FFF2-40B4-BE49-F238E27FC236}">
                  <a16:creationId xmlns:a16="http://schemas.microsoft.com/office/drawing/2014/main" id="{187BF3BF-08B8-EF47-8B94-E1321962DAD4}"/>
                </a:ext>
              </a:extLst>
            </p:cNvPr>
            <p:cNvSpPr/>
            <p:nvPr/>
          </p:nvSpPr>
          <p:spPr>
            <a:xfrm>
              <a:off x="1384940" y="6883302"/>
              <a:ext cx="474629" cy="488435"/>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76" name="object 48">
              <a:extLst>
                <a:ext uri="{FF2B5EF4-FFF2-40B4-BE49-F238E27FC236}">
                  <a16:creationId xmlns:a16="http://schemas.microsoft.com/office/drawing/2014/main" id="{64147530-1D6C-AE43-B488-2C092C7DDAB5}"/>
                </a:ext>
              </a:extLst>
            </p:cNvPr>
            <p:cNvSpPr/>
            <p:nvPr/>
          </p:nvSpPr>
          <p:spPr>
            <a:xfrm>
              <a:off x="1196099" y="6690011"/>
              <a:ext cx="0" cy="870585"/>
            </a:xfrm>
            <a:custGeom>
              <a:avLst/>
              <a:gdLst/>
              <a:ahLst/>
              <a:cxnLst/>
              <a:rect l="l" t="t" r="r" b="b"/>
              <a:pathLst>
                <a:path h="870584">
                  <a:moveTo>
                    <a:pt x="0" y="0"/>
                  </a:moveTo>
                  <a:lnTo>
                    <a:pt x="0" y="870000"/>
                  </a:lnTo>
                </a:path>
              </a:pathLst>
            </a:custGeom>
            <a:ln w="6350">
              <a:solidFill>
                <a:srgbClr val="878787"/>
              </a:solidFill>
            </a:ln>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grpSp>
        <p:nvGrpSpPr>
          <p:cNvPr id="77" name="object 56">
            <a:extLst>
              <a:ext uri="{FF2B5EF4-FFF2-40B4-BE49-F238E27FC236}">
                <a16:creationId xmlns:a16="http://schemas.microsoft.com/office/drawing/2014/main" id="{6004E616-E9DE-134B-A585-DDC4ED3629FB}"/>
              </a:ext>
            </a:extLst>
          </p:cNvPr>
          <p:cNvGrpSpPr/>
          <p:nvPr/>
        </p:nvGrpSpPr>
        <p:grpSpPr>
          <a:xfrm>
            <a:off x="276313" y="6951028"/>
            <a:ext cx="706120" cy="127000"/>
            <a:chOff x="9724046" y="6951028"/>
            <a:chExt cx="706120" cy="127000"/>
          </a:xfrm>
        </p:grpSpPr>
        <p:sp>
          <p:nvSpPr>
            <p:cNvPr id="78" name="object 57">
              <a:extLst>
                <a:ext uri="{FF2B5EF4-FFF2-40B4-BE49-F238E27FC236}">
                  <a16:creationId xmlns:a16="http://schemas.microsoft.com/office/drawing/2014/main" id="{199F79CF-E32D-7646-8C1B-F86A6A460946}"/>
                </a:ext>
              </a:extLst>
            </p:cNvPr>
            <p:cNvSpPr/>
            <p:nvPr/>
          </p:nvSpPr>
          <p:spPr>
            <a:xfrm>
              <a:off x="10004770" y="6951028"/>
              <a:ext cx="144195" cy="126784"/>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79" name="object 58">
              <a:extLst>
                <a:ext uri="{FF2B5EF4-FFF2-40B4-BE49-F238E27FC236}">
                  <a16:creationId xmlns:a16="http://schemas.microsoft.com/office/drawing/2014/main" id="{3D73B65A-DD72-3049-AE4C-23146863397C}"/>
                </a:ext>
              </a:extLst>
            </p:cNvPr>
            <p:cNvSpPr/>
            <p:nvPr/>
          </p:nvSpPr>
          <p:spPr>
            <a:xfrm>
              <a:off x="10309938" y="6955002"/>
              <a:ext cx="119766" cy="118841"/>
            </a:xfrm>
            <a:prstGeom prst="rect">
              <a:avLst/>
            </a:prstGeom>
            <a:blipFill>
              <a:blip r:embed="rId5"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80" name="object 59">
              <a:extLst>
                <a:ext uri="{FF2B5EF4-FFF2-40B4-BE49-F238E27FC236}">
                  <a16:creationId xmlns:a16="http://schemas.microsoft.com/office/drawing/2014/main" id="{F062C094-BA94-CC49-8EFE-4BB1D7117D6A}"/>
                </a:ext>
              </a:extLst>
            </p:cNvPr>
            <p:cNvSpPr/>
            <p:nvPr/>
          </p:nvSpPr>
          <p:spPr>
            <a:xfrm>
              <a:off x="9724046" y="6955002"/>
              <a:ext cx="119766" cy="118841"/>
            </a:xfrm>
            <a:prstGeom prst="rect">
              <a:avLst/>
            </a:prstGeom>
            <a:blipFill>
              <a:blip r:embed="rId6"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261" y="578"/>
            <a:ext cx="10692130" cy="6626859"/>
          </a:xfrm>
          <a:custGeom>
            <a:avLst/>
            <a:gdLst/>
            <a:ahLst/>
            <a:cxnLst/>
            <a:rect l="l" t="t" r="r" b="b"/>
            <a:pathLst>
              <a:path w="10692130" h="6626859">
                <a:moveTo>
                  <a:pt x="10692003" y="0"/>
                </a:moveTo>
                <a:lnTo>
                  <a:pt x="0" y="0"/>
                </a:lnTo>
                <a:lnTo>
                  <a:pt x="0" y="6626809"/>
                </a:lnTo>
                <a:lnTo>
                  <a:pt x="10692003" y="6626809"/>
                </a:lnTo>
                <a:lnTo>
                  <a:pt x="10692003" y="0"/>
                </a:lnTo>
                <a:close/>
              </a:path>
            </a:pathLst>
          </a:custGeom>
          <a:solidFill>
            <a:srgbClr val="0070CE"/>
          </a:solidFill>
        </p:spPr>
        <p:txBody>
          <a:bodyPr wrap="square" lIns="0" tIns="0" rIns="0" bIns="0" rtlCol="0"/>
          <a:lstStyle/>
          <a:p>
            <a:pPr marL="0" algn="l" defTabSz="914400" rtl="0" eaLnBrk="1" latinLnBrk="0" hangingPunct="1"/>
            <a:endParaRPr dirty="0">
              <a:latin typeface="Segoe UI" panose="020B0502040204020203" pitchFamily="34" charset="0"/>
              <a:cs typeface="Segoe UI" panose="020B0502040204020203" pitchFamily="34" charset="0"/>
            </a:endParaRPr>
          </a:p>
        </p:txBody>
      </p:sp>
      <p:sp>
        <p:nvSpPr>
          <p:cNvPr id="3" name="object 3"/>
          <p:cNvSpPr txBox="1"/>
          <p:nvPr/>
        </p:nvSpPr>
        <p:spPr>
          <a:xfrm>
            <a:off x="3248702" y="1070235"/>
            <a:ext cx="2275840" cy="289823"/>
          </a:xfrm>
          <a:prstGeom prst="rect">
            <a:avLst/>
          </a:prstGeom>
        </p:spPr>
        <p:txBody>
          <a:bodyPr vert="horz" wrap="square" lIns="0" tIns="12700" rIns="0" bIns="0" rtlCol="0">
            <a:spAutoFit/>
          </a:bodyPr>
          <a:lstStyle/>
          <a:p>
            <a:pPr marL="12700" marR="42545" algn="r" rtl="1">
              <a:lnSpc>
                <a:spcPct val="100000"/>
              </a:lnSpc>
              <a:spcBef>
                <a:spcPts val="100"/>
              </a:spcBef>
            </a:pPr>
            <a:r>
              <a:rPr lang="he-IL" sz="900" spc="10">
                <a:solidFill>
                  <a:srgbClr val="FFFFFF"/>
                </a:solidFill>
                <a:latin typeface="Segoe UI" panose="020B0502040204020203" pitchFamily="34" charset="0"/>
                <a:cs typeface="Segoe UI" panose="020B0502040204020203" pitchFamily="34" charset="0"/>
              </a:rPr>
              <a:t>ברוכים הבאים למסמך החשוב ביותר בחברת  יוניליוור - קוד העקרונות העסקיים שלנו</a:t>
            </a:r>
            <a:endParaRPr lang="he-IL" sz="900" spc="10" dirty="0">
              <a:solidFill>
                <a:srgbClr val="FFFFFF"/>
              </a:solidFill>
              <a:latin typeface="Segoe UI" panose="020B0502040204020203" pitchFamily="34" charset="0"/>
              <a:cs typeface="Segoe UI" panose="020B0502040204020203" pitchFamily="34" charset="0"/>
            </a:endParaRPr>
          </a:p>
        </p:txBody>
      </p:sp>
      <p:sp>
        <p:nvSpPr>
          <p:cNvPr id="4" name="object 4"/>
          <p:cNvSpPr txBox="1"/>
          <p:nvPr/>
        </p:nvSpPr>
        <p:spPr>
          <a:xfrm>
            <a:off x="2966413" y="1603167"/>
            <a:ext cx="2558129" cy="4466992"/>
          </a:xfrm>
          <a:prstGeom prst="rect">
            <a:avLst/>
          </a:prstGeom>
        </p:spPr>
        <p:txBody>
          <a:bodyPr vert="horz" wrap="square" lIns="0" tIns="12700" rIns="0" bIns="0" rtlCol="0">
            <a:spAutoFit/>
          </a:bodyPr>
          <a:lstStyle/>
          <a:p>
            <a:pPr marL="12700" marR="144780" algn="r" rtl="1">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הסטנדרטים הגבוהים של יוניליוור  לגבי האופן שבו אנו עושים עסקים הם אחד מהזכרונות המתמשכים ביותר שלי מהעבודה בחברה בתחילת הקריירה שלי בשנות ה – 90.   </a:t>
            </a:r>
            <a:endParaRPr lang="en-US" sz="800" spc="10" dirty="0">
              <a:solidFill>
                <a:srgbClr val="FFFFFF"/>
              </a:solidFill>
              <a:latin typeface="Segoe UI" panose="020B0502040204020203" pitchFamily="34" charset="0"/>
              <a:cs typeface="Segoe UI" panose="020B0502040204020203" pitchFamily="34" charset="0"/>
            </a:endParaRP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למרות שהרבה השתנה מאז, המחויבות שלנו לעשות את הדבר הנכון והתייחסות לאנשים בכבוד והגינות נשארו ללא שינוי. </a:t>
            </a: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 תמיד היינו חברה מונעת מטרה וההצלחה שלנו היום, מחר והעתיד בנוי על המחויבות המשותפת שלנו תמיד לעשות עסקים ביושרה. </a:t>
            </a: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 מסמך חשוב זה מפרט את אמות המידה הברורות של ההתנהגות שכולנו נדרשים לקיים הן בנפרד והן ביחד. זה שם כדי להבטיח שאנחנו עושים את הבחירות הנכונות תוך כדי עבודתנו היומיומית וזה גם מספק קווים מנחים ברורים כדי לעזור לנו להמנע, לזהות ולהגיב לכל חשש. </a:t>
            </a:r>
            <a:endParaRPr lang="en-US" sz="800" spc="10" dirty="0">
              <a:solidFill>
                <a:srgbClr val="FFFFFF"/>
              </a:solidFill>
              <a:latin typeface="Segoe UI" panose="020B0502040204020203" pitchFamily="34" charset="0"/>
              <a:cs typeface="Segoe UI" panose="020B0502040204020203" pitchFamily="34" charset="0"/>
            </a:endParaRP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המסמך הזה קיים כדי להגן על האנשים שלנו, הנכסים שלנו, המוניטין שלנו, הקהילות שבהן אנו פועלים, הצרכנים שלנו, הלקוחות והשותפים שלנו לכל אורך שרשרת הערך שלנו. זה קיים כדי לחזק את החברה שלנו. </a:t>
            </a:r>
          </a:p>
          <a:p>
            <a:pPr marL="12700" marR="144780" algn="r" rtl="1" fontAlgn="base">
              <a:lnSpc>
                <a:spcPct val="127400"/>
              </a:lnSpc>
              <a:spcBef>
                <a:spcPts val="800"/>
              </a:spcBef>
            </a:pPr>
            <a:endParaRPr lang="he-IL" sz="800" spc="10" dirty="0">
              <a:solidFill>
                <a:srgbClr val="FFFFFF"/>
              </a:solidFill>
              <a:latin typeface="Segoe UI" panose="020B0502040204020203" pitchFamily="34" charset="0"/>
              <a:cs typeface="Segoe UI" panose="020B0502040204020203" pitchFamily="34" charset="0"/>
            </a:endParaRP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 </a:t>
            </a:r>
          </a:p>
          <a:p>
            <a:pPr marL="12700" marR="144780" algn="r" rtl="1">
              <a:lnSpc>
                <a:spcPct val="127400"/>
              </a:lnSpc>
              <a:spcBef>
                <a:spcPts val="800"/>
              </a:spcBef>
            </a:pPr>
            <a:endParaRPr lang="he-IL" sz="800" spc="10" dirty="0">
              <a:solidFill>
                <a:srgbClr val="FFFFFF"/>
              </a:solidFill>
              <a:latin typeface="Segoe UI" panose="020B0502040204020203" pitchFamily="34" charset="0"/>
              <a:cs typeface="Segoe UI" panose="020B0502040204020203" pitchFamily="34" charset="0"/>
            </a:endParaRPr>
          </a:p>
        </p:txBody>
      </p:sp>
      <p:sp>
        <p:nvSpPr>
          <p:cNvPr id="5" name="object 5"/>
          <p:cNvSpPr txBox="1"/>
          <p:nvPr/>
        </p:nvSpPr>
        <p:spPr>
          <a:xfrm>
            <a:off x="377029" y="1038225"/>
            <a:ext cx="2558129" cy="1452834"/>
          </a:xfrm>
          <a:prstGeom prst="rect">
            <a:avLst/>
          </a:prstGeom>
        </p:spPr>
        <p:txBody>
          <a:bodyPr vert="horz" wrap="square" lIns="0" tIns="12700" rIns="0" bIns="0" rtlCol="0">
            <a:spAutoFit/>
          </a:bodyPr>
          <a:lstStyle/>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בין אם אנו בחברה 25 שנה או שהצטרפנו רק לפני כמה שבועות, אנו חייבים לוודא שאנו מכירים ומעודכנים לחלוטין בקוד שלנו. זה מבטיח שנבין גם את האחריות שלנו וגם את הזכויות שלנו, ולדעת מתי לדבר ולהעלות חששות בביטחון. </a:t>
            </a:r>
          </a:p>
          <a:p>
            <a:pPr marL="12700" marR="144780" algn="r" rtl="1" fontAlgn="base">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תודה שפעלת וקיימת את קוד העקרונות העסקיים של יוניליוור היום ובכל יום. </a:t>
            </a:r>
          </a:p>
          <a:p>
            <a:pPr marL="12700" marR="144780" algn="r" rtl="1">
              <a:lnSpc>
                <a:spcPct val="127400"/>
              </a:lnSpc>
              <a:spcBef>
                <a:spcPts val="800"/>
              </a:spcBef>
            </a:pPr>
            <a:r>
              <a:rPr lang="he-IL" sz="800" spc="10" dirty="0">
                <a:solidFill>
                  <a:srgbClr val="FFFFFF"/>
                </a:solidFill>
                <a:latin typeface="Segoe UI" panose="020B0502040204020203" pitchFamily="34" charset="0"/>
                <a:cs typeface="Segoe UI" panose="020B0502040204020203" pitchFamily="34" charset="0"/>
              </a:rPr>
              <a:t>היין.</a:t>
            </a:r>
          </a:p>
        </p:txBody>
      </p:sp>
      <p:sp>
        <p:nvSpPr>
          <p:cNvPr id="10" name="object 10"/>
          <p:cNvSpPr txBox="1">
            <a:spLocks noGrp="1"/>
          </p:cNvSpPr>
          <p:nvPr>
            <p:ph type="title"/>
          </p:nvPr>
        </p:nvSpPr>
        <p:spPr>
          <a:xfrm>
            <a:off x="285269" y="358161"/>
            <a:ext cx="5249244" cy="443711"/>
          </a:xfrm>
          <a:prstGeom prst="rect">
            <a:avLst/>
          </a:prstGeom>
        </p:spPr>
        <p:txBody>
          <a:bodyPr vert="horz" wrap="square" lIns="0" tIns="12700" rIns="0" bIns="0" rtlCol="0">
            <a:spAutoFit/>
          </a:bodyPr>
          <a:lstStyle/>
          <a:p>
            <a:pPr marL="12700" algn="r" rtl="1">
              <a:lnSpc>
                <a:spcPct val="100000"/>
              </a:lnSpc>
              <a:spcBef>
                <a:spcPts val="100"/>
              </a:spcBef>
            </a:pPr>
            <a:r>
              <a:rPr lang="he-IL" sz="2800" spc="10" dirty="0">
                <a:solidFill>
                  <a:srgbClr val="FFFFFF"/>
                </a:solidFill>
                <a:latin typeface="Segoe UI" panose="020B0502040204020203" pitchFamily="34" charset="0"/>
                <a:cs typeface="Segoe UI" panose="020B0502040204020203" pitchFamily="34" charset="0"/>
              </a:rPr>
              <a:t>הקדמה מפי היין שומאכר</a:t>
            </a:r>
            <a:endParaRPr sz="2800" spc="10" dirty="0">
              <a:latin typeface="+mj-lt"/>
              <a:cs typeface="Segoe UI" panose="020B0502040204020203" pitchFamily="34" charset="0"/>
            </a:endParaRPr>
          </a:p>
        </p:txBody>
      </p:sp>
      <p:sp>
        <p:nvSpPr>
          <p:cNvPr id="37" name="object 38">
            <a:extLst>
              <a:ext uri="{FF2B5EF4-FFF2-40B4-BE49-F238E27FC236}">
                <a16:creationId xmlns:a16="http://schemas.microsoft.com/office/drawing/2014/main" id="{26804329-DF80-D843-BEF6-020ABAE388E8}"/>
              </a:ext>
            </a:extLst>
          </p:cNvPr>
          <p:cNvSpPr/>
          <p:nvPr/>
        </p:nvSpPr>
        <p:spPr>
          <a:xfrm>
            <a:off x="0" y="6690011"/>
            <a:ext cx="1253087"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DADADA"/>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nvGrpSpPr>
          <p:cNvPr id="38" name="Group 37">
            <a:extLst>
              <a:ext uri="{FF2B5EF4-FFF2-40B4-BE49-F238E27FC236}">
                <a16:creationId xmlns:a16="http://schemas.microsoft.com/office/drawing/2014/main" id="{FCB3D312-15D5-BC48-BB30-F37E478A3799}"/>
              </a:ext>
            </a:extLst>
          </p:cNvPr>
          <p:cNvGrpSpPr/>
          <p:nvPr/>
        </p:nvGrpSpPr>
        <p:grpSpPr>
          <a:xfrm>
            <a:off x="7383765" y="6690010"/>
            <a:ext cx="1225550" cy="870585"/>
            <a:chOff x="2096520" y="6690010"/>
            <a:chExt cx="1225550" cy="870585"/>
          </a:xfrm>
        </p:grpSpPr>
        <p:sp>
          <p:nvSpPr>
            <p:cNvPr id="39" name="object 38">
              <a:extLst>
                <a:ext uri="{FF2B5EF4-FFF2-40B4-BE49-F238E27FC236}">
                  <a16:creationId xmlns:a16="http://schemas.microsoft.com/office/drawing/2014/main" id="{C9D594E2-5402-D841-AA48-E64C86B36204}"/>
                </a:ext>
              </a:extLst>
            </p:cNvPr>
            <p:cNvSpPr/>
            <p:nvPr/>
          </p:nvSpPr>
          <p:spPr>
            <a:xfrm>
              <a:off x="2096520" y="6690010"/>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0070CE"/>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40" name="object 33">
              <a:extLst>
                <a:ext uri="{FF2B5EF4-FFF2-40B4-BE49-F238E27FC236}">
                  <a16:creationId xmlns:a16="http://schemas.microsoft.com/office/drawing/2014/main" id="{FCDCDD9E-B6EF-FE43-B50D-A1C18B53C24C}"/>
                </a:ext>
              </a:extLst>
            </p:cNvPr>
            <p:cNvSpPr txBox="1"/>
            <p:nvPr/>
          </p:nvSpPr>
          <p:spPr>
            <a:xfrm>
              <a:off x="2459933" y="7099371"/>
              <a:ext cx="717519" cy="283476"/>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קוד העקרונות העסקיים</a:t>
              </a:r>
              <a:endParaRPr sz="800" b="1" spc="10" dirty="0">
                <a:latin typeface="Segoe UI" panose="020B0502040204020203" pitchFamily="34" charset="0"/>
                <a:cs typeface="Segoe UI" panose="020B0502040204020203" pitchFamily="34" charset="0"/>
              </a:endParaRPr>
            </a:p>
          </p:txBody>
        </p:sp>
      </p:grpSp>
      <p:grpSp>
        <p:nvGrpSpPr>
          <p:cNvPr id="41" name="Group 40">
            <a:extLst>
              <a:ext uri="{FF2B5EF4-FFF2-40B4-BE49-F238E27FC236}">
                <a16:creationId xmlns:a16="http://schemas.microsoft.com/office/drawing/2014/main" id="{C4E3F2DE-A6CB-5645-941A-007E1DDB8138}"/>
              </a:ext>
            </a:extLst>
          </p:cNvPr>
          <p:cNvGrpSpPr/>
          <p:nvPr/>
        </p:nvGrpSpPr>
        <p:grpSpPr>
          <a:xfrm>
            <a:off x="4912048" y="6690017"/>
            <a:ext cx="1244930" cy="870585"/>
            <a:chOff x="4525175" y="6690017"/>
            <a:chExt cx="1244930" cy="870585"/>
          </a:xfrm>
        </p:grpSpPr>
        <p:sp>
          <p:nvSpPr>
            <p:cNvPr id="42" name="object 34">
              <a:extLst>
                <a:ext uri="{FF2B5EF4-FFF2-40B4-BE49-F238E27FC236}">
                  <a16:creationId xmlns:a16="http://schemas.microsoft.com/office/drawing/2014/main" id="{5E0E90AB-2410-3841-9F43-040795EE4FCC}"/>
                </a:ext>
              </a:extLst>
            </p:cNvPr>
            <p:cNvSpPr/>
            <p:nvPr/>
          </p:nvSpPr>
          <p:spPr>
            <a:xfrm>
              <a:off x="4525175" y="6690017"/>
              <a:ext cx="124493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983DBB"/>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43" name="object 35">
              <a:extLst>
                <a:ext uri="{FF2B5EF4-FFF2-40B4-BE49-F238E27FC236}">
                  <a16:creationId xmlns:a16="http://schemas.microsoft.com/office/drawing/2014/main" id="{DDA9A71D-4423-CF4E-B2E9-C9FD15DD8A32}"/>
                </a:ext>
              </a:extLst>
            </p:cNvPr>
            <p:cNvSpPr txBox="1"/>
            <p:nvPr/>
          </p:nvSpPr>
          <p:spPr>
            <a:xfrm>
              <a:off x="4940447" y="7094909"/>
              <a:ext cx="674485"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כבוד האדם</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44" name="Group 43">
            <a:extLst>
              <a:ext uri="{FF2B5EF4-FFF2-40B4-BE49-F238E27FC236}">
                <a16:creationId xmlns:a16="http://schemas.microsoft.com/office/drawing/2014/main" id="{0406F6EC-7392-A94D-8C95-9C4E259762A5}"/>
              </a:ext>
            </a:extLst>
          </p:cNvPr>
          <p:cNvGrpSpPr/>
          <p:nvPr/>
        </p:nvGrpSpPr>
        <p:grpSpPr>
          <a:xfrm>
            <a:off x="2478091" y="6690017"/>
            <a:ext cx="1210945" cy="870585"/>
            <a:chOff x="7011237" y="6690017"/>
            <a:chExt cx="1210945" cy="870585"/>
          </a:xfrm>
        </p:grpSpPr>
        <p:sp>
          <p:nvSpPr>
            <p:cNvPr id="45" name="object 36">
              <a:extLst>
                <a:ext uri="{FF2B5EF4-FFF2-40B4-BE49-F238E27FC236}">
                  <a16:creationId xmlns:a16="http://schemas.microsoft.com/office/drawing/2014/main" id="{A160DE97-B26D-CB4D-AEE0-DF361421CF97}"/>
                </a:ext>
              </a:extLst>
            </p:cNvPr>
            <p:cNvSpPr/>
            <p:nvPr/>
          </p:nvSpPr>
          <p:spPr>
            <a:xfrm>
              <a:off x="7011237" y="6690017"/>
              <a:ext cx="1210945" cy="870585"/>
            </a:xfrm>
            <a:custGeom>
              <a:avLst/>
              <a:gdLst/>
              <a:ahLst/>
              <a:cxnLst/>
              <a:rect l="l" t="t" r="r" b="b"/>
              <a:pathLst>
                <a:path w="1210945" h="870584">
                  <a:moveTo>
                    <a:pt x="0" y="869988"/>
                  </a:moveTo>
                  <a:lnTo>
                    <a:pt x="1210932" y="869988"/>
                  </a:lnTo>
                  <a:lnTo>
                    <a:pt x="1210932" y="0"/>
                  </a:lnTo>
                  <a:lnTo>
                    <a:pt x="0" y="0"/>
                  </a:lnTo>
                  <a:lnTo>
                    <a:pt x="0" y="869988"/>
                  </a:lnTo>
                  <a:close/>
                </a:path>
              </a:pathLst>
            </a:custGeom>
            <a:solidFill>
              <a:srgbClr val="FF595A"/>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46" name="object 37">
              <a:extLst>
                <a:ext uri="{FF2B5EF4-FFF2-40B4-BE49-F238E27FC236}">
                  <a16:creationId xmlns:a16="http://schemas.microsoft.com/office/drawing/2014/main" id="{58143772-89D4-4A43-BF2C-927C1B4F6B35}"/>
                </a:ext>
              </a:extLst>
            </p:cNvPr>
            <p:cNvSpPr txBox="1"/>
            <p:nvPr/>
          </p:nvSpPr>
          <p:spPr>
            <a:xfrm>
              <a:off x="7162562" y="7094909"/>
              <a:ext cx="895388"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מעורבות בנעשה</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מחוץ לחברה</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47" name="Group 46">
            <a:extLst>
              <a:ext uri="{FF2B5EF4-FFF2-40B4-BE49-F238E27FC236}">
                <a16:creationId xmlns:a16="http://schemas.microsoft.com/office/drawing/2014/main" id="{60DD7618-537D-274B-8374-14CF50DBB7E7}"/>
              </a:ext>
            </a:extLst>
          </p:cNvPr>
          <p:cNvGrpSpPr/>
          <p:nvPr/>
        </p:nvGrpSpPr>
        <p:grpSpPr>
          <a:xfrm>
            <a:off x="6158215" y="6690017"/>
            <a:ext cx="1225550" cy="870585"/>
            <a:chOff x="3319271" y="6690017"/>
            <a:chExt cx="1225550" cy="870585"/>
          </a:xfrm>
        </p:grpSpPr>
        <p:sp>
          <p:nvSpPr>
            <p:cNvPr id="48" name="object 38">
              <a:extLst>
                <a:ext uri="{FF2B5EF4-FFF2-40B4-BE49-F238E27FC236}">
                  <a16:creationId xmlns:a16="http://schemas.microsoft.com/office/drawing/2014/main" id="{B9703A7B-7ADD-A54D-A695-D947B19A738B}"/>
                </a:ext>
              </a:extLst>
            </p:cNvPr>
            <p:cNvSpPr/>
            <p:nvPr/>
          </p:nvSpPr>
          <p:spPr>
            <a:xfrm>
              <a:off x="3319271"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19D3C5"/>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49" name="object 39">
              <a:extLst>
                <a:ext uri="{FF2B5EF4-FFF2-40B4-BE49-F238E27FC236}">
                  <a16:creationId xmlns:a16="http://schemas.microsoft.com/office/drawing/2014/main" id="{42C028D4-8402-2542-ABF8-666F482EC2FB}"/>
                </a:ext>
              </a:extLst>
            </p:cNvPr>
            <p:cNvSpPr txBox="1"/>
            <p:nvPr/>
          </p:nvSpPr>
          <p:spPr>
            <a:xfrm>
              <a:off x="3635121" y="7094909"/>
              <a:ext cx="717836"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טיפול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בשחיתות</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50" name="Group 49">
            <a:extLst>
              <a:ext uri="{FF2B5EF4-FFF2-40B4-BE49-F238E27FC236}">
                <a16:creationId xmlns:a16="http://schemas.microsoft.com/office/drawing/2014/main" id="{4D04E3DC-8F54-CD41-A514-A2AA8940E405}"/>
              </a:ext>
            </a:extLst>
          </p:cNvPr>
          <p:cNvGrpSpPr/>
          <p:nvPr/>
        </p:nvGrpSpPr>
        <p:grpSpPr>
          <a:xfrm>
            <a:off x="3682672" y="6690017"/>
            <a:ext cx="1241425" cy="870585"/>
            <a:chOff x="5769825" y="6690017"/>
            <a:chExt cx="1241425" cy="870585"/>
          </a:xfrm>
        </p:grpSpPr>
        <p:sp>
          <p:nvSpPr>
            <p:cNvPr id="51" name="object 40">
              <a:extLst>
                <a:ext uri="{FF2B5EF4-FFF2-40B4-BE49-F238E27FC236}">
                  <a16:creationId xmlns:a16="http://schemas.microsoft.com/office/drawing/2014/main" id="{660DDE0B-F22F-BB4B-9166-EBDE12DEB3CD}"/>
                </a:ext>
              </a:extLst>
            </p:cNvPr>
            <p:cNvSpPr/>
            <p:nvPr/>
          </p:nvSpPr>
          <p:spPr>
            <a:xfrm>
              <a:off x="5769825" y="6690017"/>
              <a:ext cx="1241425" cy="870585"/>
            </a:xfrm>
            <a:custGeom>
              <a:avLst/>
              <a:gdLst/>
              <a:ahLst/>
              <a:cxnLst/>
              <a:rect l="l" t="t" r="r" b="b"/>
              <a:pathLst>
                <a:path w="1241425" h="870584">
                  <a:moveTo>
                    <a:pt x="1241412" y="0"/>
                  </a:moveTo>
                  <a:lnTo>
                    <a:pt x="0" y="0"/>
                  </a:lnTo>
                  <a:lnTo>
                    <a:pt x="0" y="869988"/>
                  </a:lnTo>
                  <a:lnTo>
                    <a:pt x="1241412" y="869988"/>
                  </a:lnTo>
                  <a:lnTo>
                    <a:pt x="1241412" y="0"/>
                  </a:lnTo>
                  <a:close/>
                </a:path>
              </a:pathLst>
            </a:custGeom>
            <a:solidFill>
              <a:srgbClr val="F97EB5"/>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52" name="object 41">
              <a:extLst>
                <a:ext uri="{FF2B5EF4-FFF2-40B4-BE49-F238E27FC236}">
                  <a16:creationId xmlns:a16="http://schemas.microsoft.com/office/drawing/2014/main" id="{8E23A278-ADF2-5443-8984-A2E994A9095F}"/>
                </a:ext>
              </a:extLst>
            </p:cNvPr>
            <p:cNvSpPr txBox="1"/>
            <p:nvPr/>
          </p:nvSpPr>
          <p:spPr>
            <a:xfrm>
              <a:off x="6003705" y="7094909"/>
              <a:ext cx="846710"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ביטחון מידע</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53" name="Group 52">
            <a:extLst>
              <a:ext uri="{FF2B5EF4-FFF2-40B4-BE49-F238E27FC236}">
                <a16:creationId xmlns:a16="http://schemas.microsoft.com/office/drawing/2014/main" id="{7911D28F-D106-1540-A772-26D562F024D6}"/>
              </a:ext>
            </a:extLst>
          </p:cNvPr>
          <p:cNvGrpSpPr/>
          <p:nvPr/>
        </p:nvGrpSpPr>
        <p:grpSpPr>
          <a:xfrm>
            <a:off x="1255079" y="6690017"/>
            <a:ext cx="1225550" cy="870585"/>
            <a:chOff x="8222183" y="6690017"/>
            <a:chExt cx="1225550" cy="870585"/>
          </a:xfrm>
        </p:grpSpPr>
        <p:sp>
          <p:nvSpPr>
            <p:cNvPr id="54" name="object 42">
              <a:extLst>
                <a:ext uri="{FF2B5EF4-FFF2-40B4-BE49-F238E27FC236}">
                  <a16:creationId xmlns:a16="http://schemas.microsoft.com/office/drawing/2014/main" id="{DD835558-5D0D-6A42-88EC-2F30E4D22F86}"/>
                </a:ext>
              </a:extLst>
            </p:cNvPr>
            <p:cNvSpPr/>
            <p:nvPr/>
          </p:nvSpPr>
          <p:spPr>
            <a:xfrm>
              <a:off x="8222183"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FFDC32"/>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55" name="object 43">
              <a:extLst>
                <a:ext uri="{FF2B5EF4-FFF2-40B4-BE49-F238E27FC236}">
                  <a16:creationId xmlns:a16="http://schemas.microsoft.com/office/drawing/2014/main" id="{FA1DCE31-18C7-7B40-AE60-DBF5C8E6A143}"/>
                </a:ext>
              </a:extLst>
            </p:cNvPr>
            <p:cNvSpPr txBox="1"/>
            <p:nvPr/>
          </p:nvSpPr>
          <p:spPr>
            <a:xfrm>
              <a:off x="8363639" y="7252389"/>
              <a:ext cx="892644" cy="135935"/>
            </a:xfrm>
            <a:prstGeom prst="rect">
              <a:avLst/>
            </a:prstGeom>
          </p:spPr>
          <p:txBody>
            <a:bodyPr vert="horz" wrap="square" lIns="0" tIns="12700" rIns="0" bIns="0" rtlCol="0">
              <a:spAutoFit/>
            </a:bodyPr>
            <a:lstStyle/>
            <a:p>
              <a:pPr marL="12700" algn="r" rtl="1">
                <a:lnSpc>
                  <a:spcPct val="100000"/>
                </a:lnSpc>
                <a:spcBef>
                  <a:spcPts val="100"/>
                </a:spcBef>
              </a:pPr>
              <a:r>
                <a:rPr lang="he-IL" sz="800" b="1" spc="10" dirty="0">
                  <a:solidFill>
                    <a:srgbClr val="0047BA"/>
                  </a:solidFill>
                  <a:latin typeface="Segoe UI" panose="020B0502040204020203" pitchFamily="34" charset="0"/>
                  <a:cs typeface="Segoe UI" panose="020B0502040204020203" pitchFamily="34" charset="0"/>
                </a:rPr>
                <a:t>מילון מונחים</a:t>
              </a:r>
              <a:endParaRPr sz="800" b="1" spc="10" dirty="0">
                <a:latin typeface="Segoe UI" panose="020B0502040204020203" pitchFamily="34" charset="0"/>
                <a:cs typeface="Segoe UI" panose="020B0502040204020203" pitchFamily="34" charset="0"/>
              </a:endParaRPr>
            </a:p>
          </p:txBody>
        </p:sp>
      </p:grpSp>
      <p:sp>
        <p:nvSpPr>
          <p:cNvPr id="56" name="object 44">
            <a:extLst>
              <a:ext uri="{FF2B5EF4-FFF2-40B4-BE49-F238E27FC236}">
                <a16:creationId xmlns:a16="http://schemas.microsoft.com/office/drawing/2014/main" id="{626EA9C8-5110-CB4B-B58B-E0A2C8203EA4}"/>
              </a:ext>
            </a:extLst>
          </p:cNvPr>
          <p:cNvSpPr txBox="1"/>
          <p:nvPr/>
        </p:nvSpPr>
        <p:spPr>
          <a:xfrm>
            <a:off x="540962" y="7200746"/>
            <a:ext cx="195580" cy="182101"/>
          </a:xfrm>
          <a:prstGeom prst="rect">
            <a:avLst/>
          </a:prstGeom>
        </p:spPr>
        <p:txBody>
          <a:bodyPr vert="horz" wrap="square" lIns="0" tIns="12700" rIns="0" bIns="0" rtlCol="0">
            <a:spAutoFit/>
          </a:bodyPr>
          <a:lstStyle/>
          <a:p>
            <a:pPr marL="12700" algn="r" rtl="1">
              <a:lnSpc>
                <a:spcPct val="100000"/>
              </a:lnSpc>
              <a:spcBef>
                <a:spcPts val="100"/>
              </a:spcBef>
            </a:pPr>
            <a:r>
              <a:rPr lang="en-GB" sz="1100" spc="10" dirty="0">
                <a:solidFill>
                  <a:srgbClr val="FFFFFF"/>
                </a:solidFill>
                <a:latin typeface="Segoe UI" panose="020B0502040204020203" pitchFamily="34" charset="0"/>
                <a:cs typeface="Segoe UI" panose="020B0502040204020203" pitchFamily="34" charset="0"/>
              </a:rPr>
              <a:t>05</a:t>
            </a:r>
            <a:endParaRPr sz="1100" spc="10" dirty="0">
              <a:latin typeface="Segoe UI" panose="020B0502040204020203" pitchFamily="34" charset="0"/>
              <a:cs typeface="Segoe UI" panose="020B0502040204020203" pitchFamily="34" charset="0"/>
            </a:endParaRPr>
          </a:p>
        </p:txBody>
      </p:sp>
      <p:sp>
        <p:nvSpPr>
          <p:cNvPr id="57" name="object 47">
            <a:extLst>
              <a:ext uri="{FF2B5EF4-FFF2-40B4-BE49-F238E27FC236}">
                <a16:creationId xmlns:a16="http://schemas.microsoft.com/office/drawing/2014/main" id="{163DAA70-AE56-F84C-B573-76327B7C0FB2}"/>
              </a:ext>
            </a:extLst>
          </p:cNvPr>
          <p:cNvSpPr/>
          <p:nvPr/>
        </p:nvSpPr>
        <p:spPr>
          <a:xfrm>
            <a:off x="10414000" y="6690017"/>
            <a:ext cx="279400" cy="870585"/>
          </a:xfrm>
          <a:custGeom>
            <a:avLst/>
            <a:gdLst/>
            <a:ahLst/>
            <a:cxnLst/>
            <a:rect l="l" t="t" r="r" b="b"/>
            <a:pathLst>
              <a:path w="279400" h="870584">
                <a:moveTo>
                  <a:pt x="278993" y="0"/>
                </a:moveTo>
                <a:lnTo>
                  <a:pt x="0" y="0"/>
                </a:lnTo>
                <a:lnTo>
                  <a:pt x="0" y="869988"/>
                </a:lnTo>
                <a:lnTo>
                  <a:pt x="278993" y="869988"/>
                </a:lnTo>
                <a:lnTo>
                  <a:pt x="278993" y="0"/>
                </a:lnTo>
                <a:close/>
              </a:path>
            </a:pathLst>
          </a:custGeom>
          <a:solidFill>
            <a:srgbClr val="DADADA"/>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nvGrpSpPr>
          <p:cNvPr id="58" name="Group 57">
            <a:extLst>
              <a:ext uri="{FF2B5EF4-FFF2-40B4-BE49-F238E27FC236}">
                <a16:creationId xmlns:a16="http://schemas.microsoft.com/office/drawing/2014/main" id="{D1A66604-C555-FF41-AABA-49B44C735C28}"/>
              </a:ext>
            </a:extLst>
          </p:cNvPr>
          <p:cNvGrpSpPr/>
          <p:nvPr/>
        </p:nvGrpSpPr>
        <p:grpSpPr>
          <a:xfrm>
            <a:off x="8848516" y="6690011"/>
            <a:ext cx="1317170" cy="870585"/>
            <a:chOff x="542399" y="6690011"/>
            <a:chExt cx="1317170" cy="870585"/>
          </a:xfrm>
        </p:grpSpPr>
        <p:sp>
          <p:nvSpPr>
            <p:cNvPr id="59" name="object 45">
              <a:extLst>
                <a:ext uri="{FF2B5EF4-FFF2-40B4-BE49-F238E27FC236}">
                  <a16:creationId xmlns:a16="http://schemas.microsoft.com/office/drawing/2014/main" id="{FF2DF4F2-B1D6-7C47-B662-A000D890DF52}"/>
                </a:ext>
              </a:extLst>
            </p:cNvPr>
            <p:cNvSpPr/>
            <p:nvPr/>
          </p:nvSpPr>
          <p:spPr>
            <a:xfrm>
              <a:off x="542399" y="6882805"/>
              <a:ext cx="439899" cy="485559"/>
            </a:xfrm>
            <a:prstGeom prst="rect">
              <a:avLst/>
            </a:prstGeom>
            <a:blipFill>
              <a:blip r:embed="rId2"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60" name="object 46">
              <a:extLst>
                <a:ext uri="{FF2B5EF4-FFF2-40B4-BE49-F238E27FC236}">
                  <a16:creationId xmlns:a16="http://schemas.microsoft.com/office/drawing/2014/main" id="{2FE5A9D2-AF1E-CA40-AF0E-CA3E4D959BF5}"/>
                </a:ext>
              </a:extLst>
            </p:cNvPr>
            <p:cNvSpPr/>
            <p:nvPr/>
          </p:nvSpPr>
          <p:spPr>
            <a:xfrm>
              <a:off x="1384940" y="6883302"/>
              <a:ext cx="474629" cy="488435"/>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61" name="object 48">
              <a:extLst>
                <a:ext uri="{FF2B5EF4-FFF2-40B4-BE49-F238E27FC236}">
                  <a16:creationId xmlns:a16="http://schemas.microsoft.com/office/drawing/2014/main" id="{6BB25F79-9CF2-0745-BA01-553BC3BB9FCF}"/>
                </a:ext>
              </a:extLst>
            </p:cNvPr>
            <p:cNvSpPr/>
            <p:nvPr/>
          </p:nvSpPr>
          <p:spPr>
            <a:xfrm>
              <a:off x="1196099" y="6690011"/>
              <a:ext cx="0" cy="870585"/>
            </a:xfrm>
            <a:custGeom>
              <a:avLst/>
              <a:gdLst/>
              <a:ahLst/>
              <a:cxnLst/>
              <a:rect l="l" t="t" r="r" b="b"/>
              <a:pathLst>
                <a:path h="870584">
                  <a:moveTo>
                    <a:pt x="0" y="0"/>
                  </a:moveTo>
                  <a:lnTo>
                    <a:pt x="0" y="870000"/>
                  </a:lnTo>
                </a:path>
              </a:pathLst>
            </a:custGeom>
            <a:ln w="6350">
              <a:solidFill>
                <a:srgbClr val="878787"/>
              </a:solidFill>
            </a:ln>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grpSp>
        <p:nvGrpSpPr>
          <p:cNvPr id="62" name="object 56">
            <a:extLst>
              <a:ext uri="{FF2B5EF4-FFF2-40B4-BE49-F238E27FC236}">
                <a16:creationId xmlns:a16="http://schemas.microsoft.com/office/drawing/2014/main" id="{C0DA826A-6A6A-DB42-81A0-7EDECB200B15}"/>
              </a:ext>
            </a:extLst>
          </p:cNvPr>
          <p:cNvGrpSpPr/>
          <p:nvPr/>
        </p:nvGrpSpPr>
        <p:grpSpPr>
          <a:xfrm>
            <a:off x="276313" y="6951028"/>
            <a:ext cx="706120" cy="127000"/>
            <a:chOff x="9724046" y="6951028"/>
            <a:chExt cx="706120" cy="127000"/>
          </a:xfrm>
        </p:grpSpPr>
        <p:sp>
          <p:nvSpPr>
            <p:cNvPr id="92" name="object 57">
              <a:extLst>
                <a:ext uri="{FF2B5EF4-FFF2-40B4-BE49-F238E27FC236}">
                  <a16:creationId xmlns:a16="http://schemas.microsoft.com/office/drawing/2014/main" id="{5A01C82A-91F8-414B-A289-8D588CFFCD60}"/>
                </a:ext>
              </a:extLst>
            </p:cNvPr>
            <p:cNvSpPr/>
            <p:nvPr/>
          </p:nvSpPr>
          <p:spPr>
            <a:xfrm>
              <a:off x="10004770" y="6951028"/>
              <a:ext cx="144195" cy="126784"/>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93" name="object 58">
              <a:extLst>
                <a:ext uri="{FF2B5EF4-FFF2-40B4-BE49-F238E27FC236}">
                  <a16:creationId xmlns:a16="http://schemas.microsoft.com/office/drawing/2014/main" id="{50C85CCF-8873-864B-9F3C-407C289880A5}"/>
                </a:ext>
              </a:extLst>
            </p:cNvPr>
            <p:cNvSpPr/>
            <p:nvPr/>
          </p:nvSpPr>
          <p:spPr>
            <a:xfrm>
              <a:off x="10309938" y="6955002"/>
              <a:ext cx="119766" cy="118841"/>
            </a:xfrm>
            <a:prstGeom prst="rect">
              <a:avLst/>
            </a:prstGeom>
            <a:blipFill>
              <a:blip r:embed="rId5"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94" name="object 59">
              <a:extLst>
                <a:ext uri="{FF2B5EF4-FFF2-40B4-BE49-F238E27FC236}">
                  <a16:creationId xmlns:a16="http://schemas.microsoft.com/office/drawing/2014/main" id="{31E12CB5-C2CF-9742-AFCF-29A581E77968}"/>
                </a:ext>
              </a:extLst>
            </p:cNvPr>
            <p:cNvSpPr/>
            <p:nvPr/>
          </p:nvSpPr>
          <p:spPr>
            <a:xfrm>
              <a:off x="9724046" y="6955002"/>
              <a:ext cx="119766" cy="118841"/>
            </a:xfrm>
            <a:prstGeom prst="rect">
              <a:avLst/>
            </a:prstGeom>
            <a:blipFill>
              <a:blip r:embed="rId6"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pic>
        <p:nvPicPr>
          <p:cNvPr id="2052" name="Picture 4" descr="A person in a blue shirt and suit&#10;&#10;Description automatically generated">
            <a:extLst>
              <a:ext uri="{FF2B5EF4-FFF2-40B4-BE49-F238E27FC236}">
                <a16:creationId xmlns:a16="http://schemas.microsoft.com/office/drawing/2014/main" id="{95E3A5EC-8794-75DC-9F88-74C46DBE68E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59898" y="1070235"/>
            <a:ext cx="4295385" cy="28635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8764" y="394591"/>
            <a:ext cx="7838536" cy="459100"/>
          </a:xfrm>
          <a:prstGeom prst="rect">
            <a:avLst/>
          </a:prstGeom>
        </p:spPr>
        <p:txBody>
          <a:bodyPr vert="horz" wrap="square" lIns="0" tIns="12700" rIns="0" bIns="0" rtlCol="0">
            <a:spAutoFit/>
          </a:bodyPr>
          <a:lstStyle/>
          <a:p>
            <a:pPr marL="12700" algn="r">
              <a:lnSpc>
                <a:spcPct val="100000"/>
              </a:lnSpc>
              <a:spcBef>
                <a:spcPts val="100"/>
              </a:spcBef>
            </a:pPr>
            <a:r>
              <a:rPr lang="he-IL" sz="2900" b="1" spc="10" dirty="0">
                <a:latin typeface="Segoe UI" panose="020B0502040204020203" pitchFamily="34" charset="0"/>
                <a:cs typeface="Segoe UI" panose="020B0502040204020203" pitchFamily="34" charset="0"/>
              </a:rPr>
              <a:t>קוד העקרונות העסקיים </a:t>
            </a:r>
            <a:r>
              <a:rPr lang="he-IL" sz="2900" spc="10" dirty="0">
                <a:latin typeface="+mj-lt"/>
                <a:cs typeface="Segoe UI" panose="020B0502040204020203" pitchFamily="34" charset="0"/>
              </a:rPr>
              <a:t>(</a:t>
            </a:r>
            <a:r>
              <a:rPr lang="he-IL" sz="2900" spc="10" dirty="0">
                <a:latin typeface="Segoe UI" panose="020B0502040204020203" pitchFamily="34" charset="0"/>
                <a:cs typeface="Segoe UI" panose="020B0502040204020203" pitchFamily="34" charset="0"/>
              </a:rPr>
              <a:t>1 מתוך 2</a:t>
            </a:r>
            <a:r>
              <a:rPr lang="he-IL" sz="2900" spc="10" dirty="0">
                <a:latin typeface="+mj-lt"/>
                <a:cs typeface="Segoe UI" panose="020B0502040204020203" pitchFamily="34" charset="0"/>
              </a:rPr>
              <a:t>)</a:t>
            </a:r>
            <a:endParaRPr sz="2900" spc="10" dirty="0">
              <a:latin typeface="+mj-lt"/>
              <a:cs typeface="Segoe UI" panose="020B0502040204020203" pitchFamily="34" charset="0"/>
            </a:endParaRPr>
          </a:p>
        </p:txBody>
      </p:sp>
      <p:sp>
        <p:nvSpPr>
          <p:cNvPr id="3" name="object 3"/>
          <p:cNvSpPr txBox="1"/>
          <p:nvPr/>
        </p:nvSpPr>
        <p:spPr>
          <a:xfrm>
            <a:off x="7828235" y="1093811"/>
            <a:ext cx="2319060" cy="1644039"/>
          </a:xfrm>
          <a:prstGeom prst="rect">
            <a:avLst/>
          </a:prstGeom>
        </p:spPr>
        <p:txBody>
          <a:bodyPr vert="horz" wrap="square" lIns="0" tIns="104139" rIns="0" bIns="0" rtlCol="0">
            <a:spAutoFit/>
          </a:bodyPr>
          <a:lstStyle/>
          <a:p>
            <a:pPr marL="12700" algn="r">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מבוא</a:t>
            </a:r>
            <a:endParaRPr lang="he-IL" sz="850" spc="10" dirty="0">
              <a:solidFill>
                <a:srgbClr val="454444"/>
              </a:solidFill>
              <a:latin typeface="Segoe UI" panose="020B0502040204020203" pitchFamily="34" charset="0"/>
              <a:cs typeface="Segoe UI" panose="020B0502040204020203" pitchFamily="34" charset="0"/>
            </a:endParaRP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מאמינים בצמיחה אחראית וברת קיימא ביוניליוור. </a:t>
            </a: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קוד העקרונות העסקיים שלנו מגדיר מהם הנושאים שאין עליהם מחלוקת עבור העובדים שלנו. הוא מכיל את מקבץ הערכים שלנו, ומציג בבירור מה מצופה מהאנשים שלנו.</a:t>
            </a: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באמצעות יישום הקוד, אנו ממשים את הערכים והתכלית שלנו, בכל יום ובכל דבר שנעשה.</a:t>
            </a:r>
            <a:endParaRPr sz="850" spc="10" dirty="0">
              <a:latin typeface="Segoe UI" panose="020B0502040204020203" pitchFamily="34" charset="0"/>
              <a:cs typeface="Segoe UI" panose="020B0502040204020203" pitchFamily="34" charset="0"/>
            </a:endParaRPr>
          </a:p>
        </p:txBody>
      </p:sp>
      <p:sp>
        <p:nvSpPr>
          <p:cNvPr id="4" name="object 4"/>
          <p:cNvSpPr txBox="1"/>
          <p:nvPr/>
        </p:nvSpPr>
        <p:spPr>
          <a:xfrm>
            <a:off x="7828234" y="2943225"/>
            <a:ext cx="2319066" cy="1382429"/>
          </a:xfrm>
          <a:prstGeom prst="rect">
            <a:avLst/>
          </a:prstGeom>
        </p:spPr>
        <p:txBody>
          <a:bodyPr vert="horz" wrap="square" lIns="0" tIns="104139" rIns="0" bIns="0" rtlCol="0">
            <a:spAutoFit/>
          </a:bodyPr>
          <a:lstStyle/>
          <a:p>
            <a:pPr marL="12700" algn="r">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כללי התנהגות</a:t>
            </a:r>
            <a:endParaRPr lang="he-IL" sz="850" spc="10" dirty="0">
              <a:solidFill>
                <a:srgbClr val="454444"/>
              </a:solidFill>
              <a:latin typeface="Segoe UI" panose="020B0502040204020203" pitchFamily="34" charset="0"/>
              <a:cs typeface="Segoe UI" panose="020B0502040204020203" pitchFamily="34" charset="0"/>
            </a:endParaRP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האופן בו אנו מנהלים את הפעילות שלנו כולל כנות, יושרה ופתיחות, וכבוד לזכויות האדם והאינטרסים של עובדינו.</a:t>
            </a: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מכבדים באופן דומה את האינטרסים של הגורמים איתם יש לנו מעורבות והתקשרויות שונות.</a:t>
            </a:r>
          </a:p>
          <a:p>
            <a:pPr marL="12700" algn="r">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מחויבים לאפשר שקיפות בכל הפעילות שלנו כדי לוודא שבעלי העניין השונים יוכלו לבטוח במעשינו.</a:t>
            </a:r>
            <a:endParaRPr sz="850" spc="10" dirty="0">
              <a:latin typeface="Segoe UI" panose="020B0502040204020203" pitchFamily="34" charset="0"/>
              <a:cs typeface="Segoe UI" panose="020B0502040204020203" pitchFamily="34" charset="0"/>
            </a:endParaRPr>
          </a:p>
        </p:txBody>
      </p:sp>
      <p:sp>
        <p:nvSpPr>
          <p:cNvPr id="5" name="object 5"/>
          <p:cNvSpPr txBox="1"/>
          <p:nvPr/>
        </p:nvSpPr>
        <p:spPr>
          <a:xfrm>
            <a:off x="7828234" y="4702674"/>
            <a:ext cx="2319061" cy="654025"/>
          </a:xfrm>
          <a:prstGeom prst="rect">
            <a:avLst/>
          </a:prstGeom>
        </p:spPr>
        <p:txBody>
          <a:bodyPr vert="horz" wrap="square" lIns="0" tIns="104140" rIns="0" bIns="0" rtlCol="0">
            <a:spAutoFit/>
          </a:bodyPr>
          <a:lstStyle/>
          <a:p>
            <a:pPr marL="12700" algn="r" rtl="1">
              <a:lnSpc>
                <a:spcPct val="100000"/>
              </a:lnSpc>
              <a:spcBef>
                <a:spcPts val="820"/>
              </a:spcBef>
            </a:pPr>
            <a:r>
              <a:rPr lang="he-IL" sz="1200" b="1" spc="10" dirty="0">
                <a:solidFill>
                  <a:srgbClr val="454444"/>
                </a:solidFill>
                <a:latin typeface="Segoe UI" panose="020B0502040204020203" pitchFamily="34" charset="0"/>
                <a:cs typeface="Segoe UI" panose="020B0502040204020203" pitchFamily="34" charset="0"/>
              </a:rPr>
              <a:t>ציות לחוק</a:t>
            </a:r>
          </a:p>
          <a:p>
            <a:pPr marL="12700" algn="r" rtl="1">
              <a:lnSpc>
                <a:spcPct val="100000"/>
              </a:lnSpc>
              <a:spcBef>
                <a:spcPts val="820"/>
              </a:spcBef>
            </a:pPr>
            <a:r>
              <a:rPr lang="he-IL" sz="850" spc="10" dirty="0">
                <a:solidFill>
                  <a:srgbClr val="454444"/>
                </a:solidFill>
                <a:latin typeface="Segoe UI" panose="020B0502040204020203" pitchFamily="34" charset="0"/>
                <a:cs typeface="Segoe UI" panose="020B0502040204020203" pitchFamily="34" charset="0"/>
              </a:rPr>
              <a:t>חברת יוניליוור ועובדיה נדרשים לפעול בהתאם לחוקים ולתקנות שנקבעו במדינה בה הם פועלים.</a:t>
            </a:r>
          </a:p>
        </p:txBody>
      </p:sp>
      <p:sp>
        <p:nvSpPr>
          <p:cNvPr id="6" name="object 6"/>
          <p:cNvSpPr txBox="1"/>
          <p:nvPr/>
        </p:nvSpPr>
        <p:spPr>
          <a:xfrm>
            <a:off x="5299637" y="1093811"/>
            <a:ext cx="2319066" cy="4903906"/>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עובדים</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endParaRPr lang="he-IL" sz="850"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מחויבת ליצירת סביבת עבודה המקדמת גיוון, הכלה, למידה בלתי-פוסקת ושוויון הזדמנויות, גם עבור בעלי מוגבלויות. אנו מאמינים במקום עבודה שקיימים בו אמון משותף וכבוד לזכויות אדם, ואין בו אפליה.</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אנו תומכים בשמירה על רווחתם הפיזית והנפשית של עובדינו, על ידי הבטחת תנאי עבודה בטוחים.</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מגייסים, מעסיקים ומקדמים עובדים אך ורק על בסיס הכישורים והיכולות הנדרשים במסגרת התפקיד.</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מספקים לעובדים חבילת תגמולים מקיפה שעונה או עולה על הדרישות המינימליות בחוק ותואמות את הנהוג בתעשייה בשווקים בהם אנו פועלים.  אנו מחויבים לספק לעובדים שכר קיום, שיספק מענה על צרכיהם היומיים.</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לא משתמשים בשירותים הכוללים כוח עבודה בכפייה, סחר בבני אדם או העסקת ילדים מכל סוג שהוא.</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מוקירים את כבודם של אנשים ואת זכותם של עובדים להתאגדות ולמשא ומתן קיבוצי.</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מקפידים על תקשורת טובה עם עובדינו בעזרת מידע שאנו מפיצים מתוך החברה ונהלי ייעוץ.</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הנהלים שלנו שקופים והגונים ומספקים</a:t>
            </a:r>
            <a:r>
              <a:rPr lang="he-IL" sz="850" strike="sngStrike" spc="10" dirty="0">
                <a:solidFill>
                  <a:srgbClr val="454444"/>
                </a:solidFill>
                <a:latin typeface="Segoe UI" panose="020B0502040204020203" pitchFamily="34" charset="0"/>
                <a:cs typeface="Segoe UI" panose="020B0502040204020203" pitchFamily="34" charset="0"/>
              </a:rPr>
              <a:t>, במידת הצורך,</a:t>
            </a:r>
            <a:r>
              <a:rPr lang="he-IL" sz="850" spc="10" dirty="0">
                <a:solidFill>
                  <a:srgbClr val="454444"/>
                </a:solidFill>
                <a:latin typeface="Segoe UI" panose="020B0502040204020203" pitchFamily="34" charset="0"/>
                <a:cs typeface="Segoe UI" panose="020B0502040204020203" pitchFamily="34" charset="0"/>
              </a:rPr>
              <a:t> חסיון לעובדים וגורמי צד שלישי, בכדי שיוכלו להעלות חששות ודאגות. אנו לא ננקוט בפעולות כנגד </a:t>
            </a:r>
            <a:r>
              <a:rPr lang="he-IL" sz="850" spc="10" dirty="0" err="1">
                <a:solidFill>
                  <a:srgbClr val="454444"/>
                </a:solidFill>
                <a:latin typeface="Segoe UI" panose="020B0502040204020203" pitchFamily="34" charset="0"/>
                <a:cs typeface="Segoe UI" panose="020B0502040204020203" pitchFamily="34" charset="0"/>
              </a:rPr>
              <a:t>חושפי</a:t>
            </a:r>
            <a:r>
              <a:rPr lang="he-IL" sz="850" spc="10" dirty="0">
                <a:solidFill>
                  <a:srgbClr val="454444"/>
                </a:solidFill>
                <a:latin typeface="Segoe UI" panose="020B0502040204020203" pitchFamily="34" charset="0"/>
                <a:cs typeface="Segoe UI" panose="020B0502040204020203" pitchFamily="34" charset="0"/>
              </a:rPr>
              <a:t> שחיתויות או עובדים אשר הצביעו על בעיות הנוגעות אלינו.</a:t>
            </a:r>
          </a:p>
        </p:txBody>
      </p:sp>
      <p:sp>
        <p:nvSpPr>
          <p:cNvPr id="8" name="object 8"/>
          <p:cNvSpPr txBox="1"/>
          <p:nvPr/>
        </p:nvSpPr>
        <p:spPr>
          <a:xfrm>
            <a:off x="2826261" y="1093811"/>
            <a:ext cx="2258060" cy="1279837"/>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צרכנים</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מחויבת להציע מוצרים ושירותים תכליתיים תחת מותגים שונים אשר יספקו באופן עקבי ערך לצרכן בכל הנוגע למחיר ואיכות, ויהיו בטוחים לשימוש אליו הם מיועדים. המוצרים והשירותים יתויגו, ישווקו ויוצגו באופן מדויק.</a:t>
            </a:r>
          </a:p>
          <a:p>
            <a:pPr marL="12700" algn="r" rtl="1">
              <a:lnSpc>
                <a:spcPct val="100000"/>
              </a:lnSpc>
              <a:spcBef>
                <a:spcPts val="819"/>
              </a:spcBef>
            </a:pPr>
            <a:endParaRPr lang="he-IL" sz="850" spc="10" dirty="0">
              <a:solidFill>
                <a:srgbClr val="454444"/>
              </a:solidFill>
              <a:latin typeface="Segoe UI" panose="020B0502040204020203" pitchFamily="34" charset="0"/>
              <a:cs typeface="Segoe UI" panose="020B0502040204020203" pitchFamily="34" charset="0"/>
            </a:endParaRPr>
          </a:p>
        </p:txBody>
      </p:sp>
      <p:sp>
        <p:nvSpPr>
          <p:cNvPr id="9" name="object 9"/>
          <p:cNvSpPr txBox="1"/>
          <p:nvPr/>
        </p:nvSpPr>
        <p:spPr>
          <a:xfrm>
            <a:off x="2826261" y="2470852"/>
            <a:ext cx="2258060" cy="1178078"/>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בעלי מניות</a:t>
            </a: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יוניליוור</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מנהלת את פעילותה בהתאם לסטנדרטים המקובלים בעולם בכל הנוגע לממשל תאגידי תקין. אנו מספקים מידע מוסדר, אמין ובמועד המתאים אודות הפעילות, המבנה, המצב הפיננסי והביצועים שלנו לכל בעלי המניות.</a:t>
            </a:r>
            <a:r>
              <a:rPr lang="en-GB" sz="850" spc="10" dirty="0">
                <a:solidFill>
                  <a:srgbClr val="454444"/>
                </a:solidFill>
                <a:latin typeface="Segoe UI" panose="020B0502040204020203" pitchFamily="34" charset="0"/>
                <a:cs typeface="Segoe UI" panose="020B0502040204020203" pitchFamily="34" charset="0"/>
              </a:rPr>
              <a:t> </a:t>
            </a:r>
            <a:endParaRPr sz="850" spc="10" dirty="0">
              <a:solidFill>
                <a:srgbClr val="454444"/>
              </a:solidFill>
              <a:latin typeface="Segoe UI" panose="020B0502040204020203" pitchFamily="34" charset="0"/>
              <a:cs typeface="Segoe UI" panose="020B0502040204020203" pitchFamily="34" charset="0"/>
            </a:endParaRPr>
          </a:p>
        </p:txBody>
      </p:sp>
      <p:sp>
        <p:nvSpPr>
          <p:cNvPr id="10" name="object 10"/>
          <p:cNvSpPr txBox="1"/>
          <p:nvPr/>
        </p:nvSpPr>
        <p:spPr>
          <a:xfrm>
            <a:off x="2778433" y="4165971"/>
            <a:ext cx="2305888" cy="2092880"/>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שותפים עסקיים</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מחויבת לביסוס יחסים המועילים לשני הצדדים עם הספקים, הלקוחות והשותפים העסקיים שלנו. במסגרת המשא ומתן העסקי שלנו אנו מצפים מהשותפים שלנו לדבוק בעקרונות עסקיים התואמים את אלו שלנו. משמעות הדבר היא השגת תאימות עם מדיניות שותפי הצד השלישי שלנו ומחויבות הדדית לעבודה משותפת במטרה לטפל בסוגיות להן השפעה שלילית על הקהילה וכדור הארץ.  אנו נפעל עם שותפים אלו כדי להעלות את הסטנדרטים כך שעובדיהם ייהנו משכר מקיים ולא יסבלו מתופעות כמו עבודה בכפייה, סחר בבני אדם או העסקת ילדים מכל סוג שהוא.</a:t>
            </a:r>
          </a:p>
        </p:txBody>
      </p:sp>
      <p:sp>
        <p:nvSpPr>
          <p:cNvPr id="11" name="object 11"/>
          <p:cNvSpPr/>
          <p:nvPr/>
        </p:nvSpPr>
        <p:spPr>
          <a:xfrm>
            <a:off x="1019" y="1306882"/>
            <a:ext cx="2665760" cy="2730601"/>
          </a:xfrm>
          <a:prstGeom prst="rect">
            <a:avLst/>
          </a:prstGeom>
          <a:blipFill>
            <a:blip r:embed="rId2" cstate="print"/>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29" name="object 29"/>
          <p:cNvSpPr/>
          <p:nvPr/>
        </p:nvSpPr>
        <p:spPr>
          <a:xfrm>
            <a:off x="10414000" y="12"/>
            <a:ext cx="279400" cy="7560309"/>
          </a:xfrm>
          <a:custGeom>
            <a:avLst/>
            <a:gdLst/>
            <a:ahLst/>
            <a:cxnLst/>
            <a:rect l="l" t="t" r="r" b="b"/>
            <a:pathLst>
              <a:path w="279400" h="7560309">
                <a:moveTo>
                  <a:pt x="278993" y="0"/>
                </a:moveTo>
                <a:lnTo>
                  <a:pt x="0" y="0"/>
                </a:lnTo>
                <a:lnTo>
                  <a:pt x="0" y="7559992"/>
                </a:lnTo>
                <a:lnTo>
                  <a:pt x="278993" y="7559992"/>
                </a:lnTo>
                <a:lnTo>
                  <a:pt x="278993" y="0"/>
                </a:lnTo>
                <a:close/>
              </a:path>
            </a:pathLst>
          </a:custGeom>
          <a:solidFill>
            <a:srgbClr val="0070CE"/>
          </a:solid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30" name="object 30"/>
          <p:cNvSpPr txBox="1"/>
          <p:nvPr/>
        </p:nvSpPr>
        <p:spPr>
          <a:xfrm>
            <a:off x="10502900" y="1228423"/>
            <a:ext cx="92333" cy="2192941"/>
          </a:xfrm>
          <a:prstGeom prst="rect">
            <a:avLst/>
          </a:prstGeom>
        </p:spPr>
        <p:txBody>
          <a:bodyPr vert="vert" wrap="square" lIns="0" tIns="24765" rIns="0" bIns="0" rtlCol="0">
            <a:spAutoFit/>
          </a:bodyPr>
          <a:lstStyle/>
          <a:p>
            <a:pPr marL="12700">
              <a:lnSpc>
                <a:spcPct val="100000"/>
              </a:lnSpc>
              <a:spcBef>
                <a:spcPts val="195"/>
              </a:spcBef>
            </a:pPr>
            <a:r>
              <a:rPr lang="he-IL" sz="600" b="1" spc="10" dirty="0">
                <a:solidFill>
                  <a:srgbClr val="FFFFFF"/>
                </a:solidFill>
                <a:latin typeface="Segoe UI" panose="020B0502040204020203" pitchFamily="34" charset="0"/>
                <a:cs typeface="Segoe UI" panose="020B0502040204020203" pitchFamily="34" charset="0"/>
              </a:rPr>
              <a:t>קוד העקרונות העסקיים והמדיניות בנוגע לקוד</a:t>
            </a:r>
            <a:endParaRPr sz="600" b="1" spc="10" dirty="0">
              <a:latin typeface="Segoe UI" panose="020B0502040204020203" pitchFamily="34" charset="0"/>
              <a:cs typeface="Segoe UI" panose="020B0502040204020203" pitchFamily="34" charset="0"/>
            </a:endParaRPr>
          </a:p>
        </p:txBody>
      </p:sp>
      <p:sp>
        <p:nvSpPr>
          <p:cNvPr id="65" name="object 38">
            <a:extLst>
              <a:ext uri="{FF2B5EF4-FFF2-40B4-BE49-F238E27FC236}">
                <a16:creationId xmlns:a16="http://schemas.microsoft.com/office/drawing/2014/main" id="{1E7FAFE9-37C2-2943-A5BC-A2BF9860C9FF}"/>
              </a:ext>
            </a:extLst>
          </p:cNvPr>
          <p:cNvSpPr/>
          <p:nvPr/>
        </p:nvSpPr>
        <p:spPr>
          <a:xfrm>
            <a:off x="0" y="6690011"/>
            <a:ext cx="1253087"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DADADA"/>
          </a:solid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nvGrpSpPr>
          <p:cNvPr id="66" name="Group 65">
            <a:extLst>
              <a:ext uri="{FF2B5EF4-FFF2-40B4-BE49-F238E27FC236}">
                <a16:creationId xmlns:a16="http://schemas.microsoft.com/office/drawing/2014/main" id="{E1B20969-949D-1748-8A5D-75535BEEADDB}"/>
              </a:ext>
            </a:extLst>
          </p:cNvPr>
          <p:cNvGrpSpPr/>
          <p:nvPr/>
        </p:nvGrpSpPr>
        <p:grpSpPr>
          <a:xfrm>
            <a:off x="7383765" y="6690010"/>
            <a:ext cx="1225550" cy="870585"/>
            <a:chOff x="2096520" y="6690010"/>
            <a:chExt cx="1225550" cy="870585"/>
          </a:xfrm>
        </p:grpSpPr>
        <p:sp>
          <p:nvSpPr>
            <p:cNvPr id="67" name="object 38">
              <a:extLst>
                <a:ext uri="{FF2B5EF4-FFF2-40B4-BE49-F238E27FC236}">
                  <a16:creationId xmlns:a16="http://schemas.microsoft.com/office/drawing/2014/main" id="{FC1019C9-488B-BF4B-B689-39163BCDDE2E}"/>
                </a:ext>
              </a:extLst>
            </p:cNvPr>
            <p:cNvSpPr/>
            <p:nvPr/>
          </p:nvSpPr>
          <p:spPr>
            <a:xfrm>
              <a:off x="2096520" y="6690010"/>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0070CE"/>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68" name="object 33">
              <a:extLst>
                <a:ext uri="{FF2B5EF4-FFF2-40B4-BE49-F238E27FC236}">
                  <a16:creationId xmlns:a16="http://schemas.microsoft.com/office/drawing/2014/main" id="{5DEE0BEC-E364-6B4E-9D8A-FCEFB831320B}"/>
                </a:ext>
              </a:extLst>
            </p:cNvPr>
            <p:cNvSpPr txBox="1"/>
            <p:nvPr/>
          </p:nvSpPr>
          <p:spPr>
            <a:xfrm>
              <a:off x="2459933" y="6960918"/>
              <a:ext cx="717519" cy="423065"/>
            </a:xfrm>
            <a:prstGeom prst="rect">
              <a:avLst/>
            </a:prstGeom>
          </p:spPr>
          <p:txBody>
            <a:bodyPr vert="horz" wrap="square" lIns="0" tIns="12700" rIns="0" bIns="0" rtlCol="0">
              <a:spAutoFit/>
            </a:bodyPr>
            <a:lstStyle/>
            <a:p>
              <a:pPr marL="12700" marR="5080" algn="r">
                <a:lnSpc>
                  <a:spcPct val="114599"/>
                </a:lnSpc>
                <a:spcBef>
                  <a:spcPts val="100"/>
                </a:spcBef>
              </a:pPr>
              <a:r>
                <a:rPr lang="en-GB" sz="800" b="1" spc="10" dirty="0">
                  <a:solidFill>
                    <a:srgbClr val="FFFFFF"/>
                  </a:solidFill>
                  <a:latin typeface="Segoe UI" panose="020B0502040204020203" pitchFamily="34" charset="0"/>
                  <a:cs typeface="Segoe UI" panose="020B0502040204020203" pitchFamily="34" charset="0"/>
                </a:rPr>
                <a:t>The Code </a:t>
              </a:r>
              <a:br>
                <a:rPr lang="en-GB" sz="800" b="1" spc="10" dirty="0">
                  <a:solidFill>
                    <a:srgbClr val="FFFFFF"/>
                  </a:solidFill>
                  <a:latin typeface="Segoe UI" panose="020B0502040204020203" pitchFamily="34" charset="0"/>
                  <a:cs typeface="Segoe UI" panose="020B0502040204020203" pitchFamily="34" charset="0"/>
                </a:rPr>
              </a:br>
              <a:r>
                <a:rPr lang="en-GB" sz="800" b="1" spc="10" dirty="0">
                  <a:solidFill>
                    <a:srgbClr val="FFFFFF"/>
                  </a:solidFill>
                  <a:latin typeface="Segoe UI" panose="020B0502040204020203" pitchFamily="34" charset="0"/>
                  <a:cs typeface="Segoe UI" panose="020B0502040204020203" pitchFamily="34" charset="0"/>
                </a:rPr>
                <a:t>of Business Principles</a:t>
              </a:r>
              <a:endParaRPr sz="800" b="1" spc="10" dirty="0">
                <a:latin typeface="Segoe UI" panose="020B0502040204020203" pitchFamily="34" charset="0"/>
                <a:cs typeface="Segoe UI" panose="020B0502040204020203" pitchFamily="34" charset="0"/>
              </a:endParaRPr>
            </a:p>
          </p:txBody>
        </p:sp>
      </p:grpSp>
      <p:grpSp>
        <p:nvGrpSpPr>
          <p:cNvPr id="69" name="Group 68">
            <a:extLst>
              <a:ext uri="{FF2B5EF4-FFF2-40B4-BE49-F238E27FC236}">
                <a16:creationId xmlns:a16="http://schemas.microsoft.com/office/drawing/2014/main" id="{8AA19BFF-D9D8-9E47-BECC-944E3550EE1C}"/>
              </a:ext>
            </a:extLst>
          </p:cNvPr>
          <p:cNvGrpSpPr/>
          <p:nvPr/>
        </p:nvGrpSpPr>
        <p:grpSpPr>
          <a:xfrm>
            <a:off x="4931428" y="6690017"/>
            <a:ext cx="1225550" cy="870585"/>
            <a:chOff x="4544555" y="6690017"/>
            <a:chExt cx="1225550" cy="870585"/>
          </a:xfrm>
        </p:grpSpPr>
        <p:sp>
          <p:nvSpPr>
            <p:cNvPr id="70" name="object 34">
              <a:extLst>
                <a:ext uri="{FF2B5EF4-FFF2-40B4-BE49-F238E27FC236}">
                  <a16:creationId xmlns:a16="http://schemas.microsoft.com/office/drawing/2014/main" id="{6A80AAC6-994E-D94F-A267-B4C6445B3959}"/>
                </a:ext>
              </a:extLst>
            </p:cNvPr>
            <p:cNvSpPr/>
            <p:nvPr/>
          </p:nvSpPr>
          <p:spPr>
            <a:xfrm>
              <a:off x="4544555"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983DBB"/>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71" name="object 35">
              <a:extLst>
                <a:ext uri="{FF2B5EF4-FFF2-40B4-BE49-F238E27FC236}">
                  <a16:creationId xmlns:a16="http://schemas.microsoft.com/office/drawing/2014/main" id="{D55AAD3A-EA98-054C-8309-93E1C6C19C78}"/>
                </a:ext>
              </a:extLst>
            </p:cNvPr>
            <p:cNvSpPr txBox="1"/>
            <p:nvPr/>
          </p:nvSpPr>
          <p:spPr>
            <a:xfrm>
              <a:off x="4940447" y="7094909"/>
              <a:ext cx="674485" cy="283924"/>
            </a:xfrm>
            <a:prstGeom prst="rect">
              <a:avLst/>
            </a:prstGeom>
          </p:spPr>
          <p:txBody>
            <a:bodyPr vert="horz" wrap="square" lIns="0" tIns="12700" rIns="0" bIns="0" rtlCol="0">
              <a:spAutoFit/>
            </a:bodyPr>
            <a:lstStyle/>
            <a:p>
              <a:pPr marL="12700" marR="5080" algn="r">
                <a:lnSpc>
                  <a:spcPct val="114599"/>
                </a:lnSpc>
                <a:spcBef>
                  <a:spcPts val="100"/>
                </a:spcBef>
              </a:pPr>
              <a:r>
                <a:rPr sz="800" b="1" spc="10" dirty="0">
                  <a:solidFill>
                    <a:srgbClr val="FFFFFF"/>
                  </a:solidFill>
                  <a:latin typeface="Segoe UI" panose="020B0502040204020203" pitchFamily="34" charset="0"/>
                  <a:cs typeface="Segoe UI" panose="020B0502040204020203" pitchFamily="34" charset="0"/>
                </a:rPr>
                <a:t>Respecting  People</a:t>
              </a:r>
              <a:endParaRPr sz="800" b="1" spc="10" dirty="0">
                <a:latin typeface="Segoe UI" panose="020B0502040204020203" pitchFamily="34" charset="0"/>
                <a:cs typeface="Segoe UI" panose="020B0502040204020203" pitchFamily="34" charset="0"/>
              </a:endParaRPr>
            </a:p>
          </p:txBody>
        </p:sp>
      </p:grpSp>
      <p:grpSp>
        <p:nvGrpSpPr>
          <p:cNvPr id="72" name="Group 71">
            <a:extLst>
              <a:ext uri="{FF2B5EF4-FFF2-40B4-BE49-F238E27FC236}">
                <a16:creationId xmlns:a16="http://schemas.microsoft.com/office/drawing/2014/main" id="{921B5266-F443-8544-B915-CCA3CF6635D7}"/>
              </a:ext>
            </a:extLst>
          </p:cNvPr>
          <p:cNvGrpSpPr/>
          <p:nvPr/>
        </p:nvGrpSpPr>
        <p:grpSpPr>
          <a:xfrm>
            <a:off x="2478091" y="6690017"/>
            <a:ext cx="1210945" cy="870585"/>
            <a:chOff x="7011237" y="6690017"/>
            <a:chExt cx="1210945" cy="870585"/>
          </a:xfrm>
        </p:grpSpPr>
        <p:sp>
          <p:nvSpPr>
            <p:cNvPr id="73" name="object 36">
              <a:extLst>
                <a:ext uri="{FF2B5EF4-FFF2-40B4-BE49-F238E27FC236}">
                  <a16:creationId xmlns:a16="http://schemas.microsoft.com/office/drawing/2014/main" id="{021FCB7B-F87B-9242-8FD6-0FED295B6A6B}"/>
                </a:ext>
              </a:extLst>
            </p:cNvPr>
            <p:cNvSpPr/>
            <p:nvPr/>
          </p:nvSpPr>
          <p:spPr>
            <a:xfrm>
              <a:off x="7011237" y="6690017"/>
              <a:ext cx="1210945" cy="870585"/>
            </a:xfrm>
            <a:custGeom>
              <a:avLst/>
              <a:gdLst/>
              <a:ahLst/>
              <a:cxnLst/>
              <a:rect l="l" t="t" r="r" b="b"/>
              <a:pathLst>
                <a:path w="1210945" h="870584">
                  <a:moveTo>
                    <a:pt x="0" y="869988"/>
                  </a:moveTo>
                  <a:lnTo>
                    <a:pt x="1210932" y="869988"/>
                  </a:lnTo>
                  <a:lnTo>
                    <a:pt x="1210932" y="0"/>
                  </a:lnTo>
                  <a:lnTo>
                    <a:pt x="0" y="0"/>
                  </a:lnTo>
                  <a:lnTo>
                    <a:pt x="0" y="869988"/>
                  </a:lnTo>
                  <a:close/>
                </a:path>
              </a:pathLst>
            </a:custGeom>
            <a:solidFill>
              <a:srgbClr val="FF595A"/>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74" name="object 37">
              <a:extLst>
                <a:ext uri="{FF2B5EF4-FFF2-40B4-BE49-F238E27FC236}">
                  <a16:creationId xmlns:a16="http://schemas.microsoft.com/office/drawing/2014/main" id="{FC38F25E-A1FA-FB47-A834-B4F3D0296542}"/>
                </a:ext>
              </a:extLst>
            </p:cNvPr>
            <p:cNvSpPr txBox="1"/>
            <p:nvPr/>
          </p:nvSpPr>
          <p:spPr>
            <a:xfrm>
              <a:off x="7379812" y="7094909"/>
              <a:ext cx="678137" cy="281487"/>
            </a:xfrm>
            <a:prstGeom prst="rect">
              <a:avLst/>
            </a:prstGeom>
          </p:spPr>
          <p:txBody>
            <a:bodyPr vert="horz" wrap="square" lIns="0" tIns="12700" rIns="0" bIns="0" rtlCol="0">
              <a:spAutoFit/>
            </a:bodyPr>
            <a:lstStyle/>
            <a:p>
              <a:pPr marL="12700" marR="5080" algn="r">
                <a:lnSpc>
                  <a:spcPct val="114599"/>
                </a:lnSpc>
                <a:spcBef>
                  <a:spcPts val="100"/>
                </a:spcBef>
              </a:pPr>
              <a:r>
                <a:rPr sz="800" b="1" spc="10" dirty="0">
                  <a:solidFill>
                    <a:srgbClr val="FFFFFF"/>
                  </a:solidFill>
                  <a:latin typeface="Segoe UI" panose="020B0502040204020203" pitchFamily="34" charset="0"/>
                  <a:cs typeface="Segoe UI" panose="020B0502040204020203" pitchFamily="34" charset="0"/>
                </a:rPr>
                <a:t>Engaging  Externally</a:t>
              </a:r>
              <a:endParaRPr sz="800" b="1" spc="10" dirty="0">
                <a:latin typeface="Segoe UI" panose="020B0502040204020203" pitchFamily="34" charset="0"/>
                <a:cs typeface="Segoe UI" panose="020B0502040204020203" pitchFamily="34" charset="0"/>
              </a:endParaRPr>
            </a:p>
          </p:txBody>
        </p:sp>
      </p:grpSp>
      <p:grpSp>
        <p:nvGrpSpPr>
          <p:cNvPr id="75" name="Group 74">
            <a:extLst>
              <a:ext uri="{FF2B5EF4-FFF2-40B4-BE49-F238E27FC236}">
                <a16:creationId xmlns:a16="http://schemas.microsoft.com/office/drawing/2014/main" id="{60F31FB0-8016-3C43-94F5-AE0B7A895420}"/>
              </a:ext>
            </a:extLst>
          </p:cNvPr>
          <p:cNvGrpSpPr/>
          <p:nvPr/>
        </p:nvGrpSpPr>
        <p:grpSpPr>
          <a:xfrm>
            <a:off x="6158215" y="6690017"/>
            <a:ext cx="1225550" cy="870585"/>
            <a:chOff x="3319271" y="6690017"/>
            <a:chExt cx="1225550" cy="870585"/>
          </a:xfrm>
        </p:grpSpPr>
        <p:sp>
          <p:nvSpPr>
            <p:cNvPr id="76" name="object 38">
              <a:extLst>
                <a:ext uri="{FF2B5EF4-FFF2-40B4-BE49-F238E27FC236}">
                  <a16:creationId xmlns:a16="http://schemas.microsoft.com/office/drawing/2014/main" id="{D181DC4A-4320-9440-97C8-9E380EAAE107}"/>
                </a:ext>
              </a:extLst>
            </p:cNvPr>
            <p:cNvSpPr/>
            <p:nvPr/>
          </p:nvSpPr>
          <p:spPr>
            <a:xfrm>
              <a:off x="3319271"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19D3C5"/>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77" name="object 39">
              <a:extLst>
                <a:ext uri="{FF2B5EF4-FFF2-40B4-BE49-F238E27FC236}">
                  <a16:creationId xmlns:a16="http://schemas.microsoft.com/office/drawing/2014/main" id="{688BE567-F512-6A4B-9037-1BEAE9CE02D9}"/>
                </a:ext>
              </a:extLst>
            </p:cNvPr>
            <p:cNvSpPr txBox="1"/>
            <p:nvPr/>
          </p:nvSpPr>
          <p:spPr>
            <a:xfrm>
              <a:off x="3635121" y="7094909"/>
              <a:ext cx="717836" cy="281487"/>
            </a:xfrm>
            <a:prstGeom prst="rect">
              <a:avLst/>
            </a:prstGeom>
          </p:spPr>
          <p:txBody>
            <a:bodyPr vert="horz" wrap="square" lIns="0" tIns="12700" rIns="0" bIns="0" rtlCol="0">
              <a:spAutoFit/>
            </a:bodyPr>
            <a:lstStyle/>
            <a:p>
              <a:pPr marL="12700" marR="5080" algn="r">
                <a:lnSpc>
                  <a:spcPct val="114599"/>
                </a:lnSpc>
                <a:spcBef>
                  <a:spcPts val="100"/>
                </a:spcBef>
              </a:pPr>
              <a:r>
                <a:rPr sz="800" b="1" spc="10" dirty="0">
                  <a:solidFill>
                    <a:srgbClr val="FFFFFF"/>
                  </a:solidFill>
                  <a:latin typeface="Segoe UI" panose="020B0502040204020203" pitchFamily="34" charset="0"/>
                  <a:cs typeface="Segoe UI" panose="020B0502040204020203" pitchFamily="34" charset="0"/>
                </a:rPr>
                <a:t>Countering  Corruption</a:t>
              </a:r>
              <a:endParaRPr sz="800" b="1" spc="10" dirty="0">
                <a:latin typeface="Segoe UI" panose="020B0502040204020203" pitchFamily="34" charset="0"/>
                <a:cs typeface="Segoe UI" panose="020B0502040204020203" pitchFamily="34" charset="0"/>
              </a:endParaRPr>
            </a:p>
          </p:txBody>
        </p:sp>
      </p:grpSp>
      <p:grpSp>
        <p:nvGrpSpPr>
          <p:cNvPr id="78" name="Group 77">
            <a:extLst>
              <a:ext uri="{FF2B5EF4-FFF2-40B4-BE49-F238E27FC236}">
                <a16:creationId xmlns:a16="http://schemas.microsoft.com/office/drawing/2014/main" id="{EB990A63-D8CD-C949-BE25-E2A8218C7DD2}"/>
              </a:ext>
            </a:extLst>
          </p:cNvPr>
          <p:cNvGrpSpPr/>
          <p:nvPr/>
        </p:nvGrpSpPr>
        <p:grpSpPr>
          <a:xfrm>
            <a:off x="3682672" y="6690017"/>
            <a:ext cx="1247519" cy="870585"/>
            <a:chOff x="5769825" y="6690017"/>
            <a:chExt cx="1241425" cy="870585"/>
          </a:xfrm>
        </p:grpSpPr>
        <p:sp>
          <p:nvSpPr>
            <p:cNvPr id="79" name="object 40">
              <a:extLst>
                <a:ext uri="{FF2B5EF4-FFF2-40B4-BE49-F238E27FC236}">
                  <a16:creationId xmlns:a16="http://schemas.microsoft.com/office/drawing/2014/main" id="{4687FC09-A1D4-D941-9C15-6CA4E8C9DD54}"/>
                </a:ext>
              </a:extLst>
            </p:cNvPr>
            <p:cNvSpPr/>
            <p:nvPr/>
          </p:nvSpPr>
          <p:spPr>
            <a:xfrm>
              <a:off x="5769825" y="6690017"/>
              <a:ext cx="1241425" cy="870585"/>
            </a:xfrm>
            <a:custGeom>
              <a:avLst/>
              <a:gdLst/>
              <a:ahLst/>
              <a:cxnLst/>
              <a:rect l="l" t="t" r="r" b="b"/>
              <a:pathLst>
                <a:path w="1241425" h="870584">
                  <a:moveTo>
                    <a:pt x="1241412" y="0"/>
                  </a:moveTo>
                  <a:lnTo>
                    <a:pt x="0" y="0"/>
                  </a:lnTo>
                  <a:lnTo>
                    <a:pt x="0" y="869988"/>
                  </a:lnTo>
                  <a:lnTo>
                    <a:pt x="1241412" y="869988"/>
                  </a:lnTo>
                  <a:lnTo>
                    <a:pt x="1241412" y="0"/>
                  </a:lnTo>
                  <a:close/>
                </a:path>
              </a:pathLst>
            </a:custGeom>
            <a:solidFill>
              <a:srgbClr val="F97EB5"/>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80" name="object 41">
              <a:extLst>
                <a:ext uri="{FF2B5EF4-FFF2-40B4-BE49-F238E27FC236}">
                  <a16:creationId xmlns:a16="http://schemas.microsoft.com/office/drawing/2014/main" id="{78321B82-FE42-A64C-8195-B02684031677}"/>
                </a:ext>
              </a:extLst>
            </p:cNvPr>
            <p:cNvSpPr txBox="1"/>
            <p:nvPr/>
          </p:nvSpPr>
          <p:spPr>
            <a:xfrm>
              <a:off x="6003705" y="7094909"/>
              <a:ext cx="846710" cy="281487"/>
            </a:xfrm>
            <a:prstGeom prst="rect">
              <a:avLst/>
            </a:prstGeom>
          </p:spPr>
          <p:txBody>
            <a:bodyPr vert="horz" wrap="square" lIns="0" tIns="12700" rIns="0" bIns="0" rtlCol="0">
              <a:spAutoFit/>
            </a:bodyPr>
            <a:lstStyle/>
            <a:p>
              <a:pPr marL="12700" marR="5080" algn="r">
                <a:lnSpc>
                  <a:spcPct val="114599"/>
                </a:lnSpc>
                <a:spcBef>
                  <a:spcPts val="100"/>
                </a:spcBef>
              </a:pPr>
              <a:r>
                <a:rPr sz="800" b="1" spc="10" dirty="0">
                  <a:solidFill>
                    <a:srgbClr val="FFFFFF"/>
                  </a:solidFill>
                  <a:latin typeface="Segoe UI" panose="020B0502040204020203" pitchFamily="34" charset="0"/>
                  <a:cs typeface="Segoe UI" panose="020B0502040204020203" pitchFamily="34" charset="0"/>
                </a:rPr>
                <a:t>Safeguarding  Information</a:t>
              </a:r>
              <a:endParaRPr sz="800" b="1" spc="10" dirty="0">
                <a:latin typeface="Segoe UI" panose="020B0502040204020203" pitchFamily="34" charset="0"/>
                <a:cs typeface="Segoe UI" panose="020B0502040204020203" pitchFamily="34" charset="0"/>
              </a:endParaRPr>
            </a:p>
          </p:txBody>
        </p:sp>
      </p:grpSp>
      <p:grpSp>
        <p:nvGrpSpPr>
          <p:cNvPr id="81" name="Group 80">
            <a:extLst>
              <a:ext uri="{FF2B5EF4-FFF2-40B4-BE49-F238E27FC236}">
                <a16:creationId xmlns:a16="http://schemas.microsoft.com/office/drawing/2014/main" id="{7EEAAD35-EE7D-9447-BA48-9FCE58958150}"/>
              </a:ext>
            </a:extLst>
          </p:cNvPr>
          <p:cNvGrpSpPr/>
          <p:nvPr/>
        </p:nvGrpSpPr>
        <p:grpSpPr>
          <a:xfrm>
            <a:off x="1255079" y="6690017"/>
            <a:ext cx="1225550" cy="870585"/>
            <a:chOff x="8222183" y="6690017"/>
            <a:chExt cx="1225550" cy="870585"/>
          </a:xfrm>
        </p:grpSpPr>
        <p:sp>
          <p:nvSpPr>
            <p:cNvPr id="82" name="object 42">
              <a:extLst>
                <a:ext uri="{FF2B5EF4-FFF2-40B4-BE49-F238E27FC236}">
                  <a16:creationId xmlns:a16="http://schemas.microsoft.com/office/drawing/2014/main" id="{ADAEA0FB-C674-EB41-88A1-B43D14C458AA}"/>
                </a:ext>
              </a:extLst>
            </p:cNvPr>
            <p:cNvSpPr/>
            <p:nvPr/>
          </p:nvSpPr>
          <p:spPr>
            <a:xfrm>
              <a:off x="8222183"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FFDC32"/>
            </a:solidFill>
          </p:spPr>
          <p:txBody>
            <a:bodyPr wrap="square" lIns="0" tIns="0" rIns="0" bIns="0" rtlCol="0"/>
            <a:lstStyle/>
            <a:p>
              <a:pPr algn="r"/>
              <a:endParaRPr spc="10" dirty="0">
                <a:latin typeface="Segoe UI" panose="020B0502040204020203" pitchFamily="34" charset="0"/>
                <a:cs typeface="Segoe UI" panose="020B0502040204020203" pitchFamily="34" charset="0"/>
              </a:endParaRPr>
            </a:p>
          </p:txBody>
        </p:sp>
        <p:sp>
          <p:nvSpPr>
            <p:cNvPr id="83" name="object 43">
              <a:extLst>
                <a:ext uri="{FF2B5EF4-FFF2-40B4-BE49-F238E27FC236}">
                  <a16:creationId xmlns:a16="http://schemas.microsoft.com/office/drawing/2014/main" id="{4006A6E6-99F0-DB4D-934C-4131192B47FF}"/>
                </a:ext>
              </a:extLst>
            </p:cNvPr>
            <p:cNvSpPr txBox="1"/>
            <p:nvPr/>
          </p:nvSpPr>
          <p:spPr>
            <a:xfrm>
              <a:off x="8773049" y="7252389"/>
              <a:ext cx="483234" cy="135935"/>
            </a:xfrm>
            <a:prstGeom prst="rect">
              <a:avLst/>
            </a:prstGeom>
          </p:spPr>
          <p:txBody>
            <a:bodyPr vert="horz" wrap="square" lIns="0" tIns="12700" rIns="0" bIns="0" rtlCol="0">
              <a:spAutoFit/>
            </a:bodyPr>
            <a:lstStyle/>
            <a:p>
              <a:pPr marL="12700" algn="r">
                <a:lnSpc>
                  <a:spcPct val="100000"/>
                </a:lnSpc>
                <a:spcBef>
                  <a:spcPts val="100"/>
                </a:spcBef>
              </a:pPr>
              <a:r>
                <a:rPr sz="800" b="1" spc="10" dirty="0">
                  <a:solidFill>
                    <a:srgbClr val="0047BA"/>
                  </a:solidFill>
                  <a:latin typeface="Segoe UI" panose="020B0502040204020203" pitchFamily="34" charset="0"/>
                  <a:cs typeface="Segoe UI" panose="020B0502040204020203" pitchFamily="34" charset="0"/>
                </a:rPr>
                <a:t>Glossary</a:t>
              </a:r>
              <a:endParaRPr sz="800" b="1" spc="10" dirty="0">
                <a:latin typeface="Segoe UI" panose="020B0502040204020203" pitchFamily="34" charset="0"/>
                <a:cs typeface="Segoe UI" panose="020B0502040204020203" pitchFamily="34" charset="0"/>
              </a:endParaRPr>
            </a:p>
          </p:txBody>
        </p:sp>
      </p:grpSp>
      <p:sp>
        <p:nvSpPr>
          <p:cNvPr id="84" name="object 44">
            <a:extLst>
              <a:ext uri="{FF2B5EF4-FFF2-40B4-BE49-F238E27FC236}">
                <a16:creationId xmlns:a16="http://schemas.microsoft.com/office/drawing/2014/main" id="{37DE3A93-0FFE-1744-8BAA-DD41F4B6427B}"/>
              </a:ext>
            </a:extLst>
          </p:cNvPr>
          <p:cNvSpPr txBox="1"/>
          <p:nvPr/>
        </p:nvSpPr>
        <p:spPr>
          <a:xfrm>
            <a:off x="540962" y="7200746"/>
            <a:ext cx="195580" cy="182101"/>
          </a:xfrm>
          <a:prstGeom prst="rect">
            <a:avLst/>
          </a:prstGeom>
        </p:spPr>
        <p:txBody>
          <a:bodyPr vert="horz" wrap="square" lIns="0" tIns="12700" rIns="0" bIns="0" rtlCol="0">
            <a:spAutoFit/>
          </a:bodyPr>
          <a:lstStyle/>
          <a:p>
            <a:pPr marL="12700">
              <a:lnSpc>
                <a:spcPct val="100000"/>
              </a:lnSpc>
              <a:spcBef>
                <a:spcPts val="100"/>
              </a:spcBef>
            </a:pPr>
            <a:r>
              <a:rPr sz="1100" spc="10" dirty="0">
                <a:solidFill>
                  <a:srgbClr val="FFFFFF"/>
                </a:solidFill>
                <a:latin typeface="Segoe UI" panose="020B0502040204020203" pitchFamily="34" charset="0"/>
                <a:cs typeface="Segoe UI" panose="020B0502040204020203" pitchFamily="34" charset="0"/>
              </a:rPr>
              <a:t>02</a:t>
            </a:r>
            <a:endParaRPr sz="1100" spc="10" dirty="0">
              <a:latin typeface="Segoe UI" panose="020B0502040204020203" pitchFamily="34" charset="0"/>
              <a:cs typeface="Segoe UI" panose="020B0502040204020203" pitchFamily="34" charset="0"/>
            </a:endParaRPr>
          </a:p>
        </p:txBody>
      </p:sp>
      <p:grpSp>
        <p:nvGrpSpPr>
          <p:cNvPr id="86" name="Group 85">
            <a:extLst>
              <a:ext uri="{FF2B5EF4-FFF2-40B4-BE49-F238E27FC236}">
                <a16:creationId xmlns:a16="http://schemas.microsoft.com/office/drawing/2014/main" id="{7007C5B6-6348-0F4F-8B3D-77740C236BCC}"/>
              </a:ext>
            </a:extLst>
          </p:cNvPr>
          <p:cNvGrpSpPr/>
          <p:nvPr/>
        </p:nvGrpSpPr>
        <p:grpSpPr>
          <a:xfrm>
            <a:off x="8848516" y="6690011"/>
            <a:ext cx="1317170" cy="870585"/>
            <a:chOff x="542399" y="6690011"/>
            <a:chExt cx="1317170" cy="870585"/>
          </a:xfrm>
        </p:grpSpPr>
        <p:sp>
          <p:nvSpPr>
            <p:cNvPr id="87" name="object 45">
              <a:extLst>
                <a:ext uri="{FF2B5EF4-FFF2-40B4-BE49-F238E27FC236}">
                  <a16:creationId xmlns:a16="http://schemas.microsoft.com/office/drawing/2014/main" id="{37720BA1-B99C-BA48-B72A-E8E87EE18F3A}"/>
                </a:ext>
              </a:extLst>
            </p:cNvPr>
            <p:cNvSpPr/>
            <p:nvPr/>
          </p:nvSpPr>
          <p:spPr>
            <a:xfrm>
              <a:off x="542399" y="6882805"/>
              <a:ext cx="439899" cy="485559"/>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88" name="object 46">
              <a:extLst>
                <a:ext uri="{FF2B5EF4-FFF2-40B4-BE49-F238E27FC236}">
                  <a16:creationId xmlns:a16="http://schemas.microsoft.com/office/drawing/2014/main" id="{0E6D44D3-9266-DB46-BDE4-653800AB4402}"/>
                </a:ext>
              </a:extLst>
            </p:cNvPr>
            <p:cNvSpPr/>
            <p:nvPr/>
          </p:nvSpPr>
          <p:spPr>
            <a:xfrm>
              <a:off x="1384940" y="6883302"/>
              <a:ext cx="474629" cy="488435"/>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89" name="object 48">
              <a:extLst>
                <a:ext uri="{FF2B5EF4-FFF2-40B4-BE49-F238E27FC236}">
                  <a16:creationId xmlns:a16="http://schemas.microsoft.com/office/drawing/2014/main" id="{1DD816FC-42F6-D947-B370-82D68AE0AC8D}"/>
                </a:ext>
              </a:extLst>
            </p:cNvPr>
            <p:cNvSpPr/>
            <p:nvPr/>
          </p:nvSpPr>
          <p:spPr>
            <a:xfrm>
              <a:off x="1196099" y="6690011"/>
              <a:ext cx="0" cy="870585"/>
            </a:xfrm>
            <a:custGeom>
              <a:avLst/>
              <a:gdLst/>
              <a:ahLst/>
              <a:cxnLst/>
              <a:rect l="l" t="t" r="r" b="b"/>
              <a:pathLst>
                <a:path h="870584">
                  <a:moveTo>
                    <a:pt x="0" y="0"/>
                  </a:moveTo>
                  <a:lnTo>
                    <a:pt x="0" y="870000"/>
                  </a:lnTo>
                </a:path>
              </a:pathLst>
            </a:custGeom>
            <a:ln w="6350">
              <a:solidFill>
                <a:srgbClr val="878787"/>
              </a:solidFill>
            </a:ln>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grpSp>
        <p:nvGrpSpPr>
          <p:cNvPr id="90" name="object 56">
            <a:extLst>
              <a:ext uri="{FF2B5EF4-FFF2-40B4-BE49-F238E27FC236}">
                <a16:creationId xmlns:a16="http://schemas.microsoft.com/office/drawing/2014/main" id="{93B634B7-5548-E444-ACB6-1E411DA11E9B}"/>
              </a:ext>
            </a:extLst>
          </p:cNvPr>
          <p:cNvGrpSpPr/>
          <p:nvPr/>
        </p:nvGrpSpPr>
        <p:grpSpPr>
          <a:xfrm>
            <a:off x="276313" y="6951028"/>
            <a:ext cx="706120" cy="127000"/>
            <a:chOff x="9724046" y="6951028"/>
            <a:chExt cx="706120" cy="127000"/>
          </a:xfrm>
        </p:grpSpPr>
        <p:sp>
          <p:nvSpPr>
            <p:cNvPr id="91" name="object 57">
              <a:extLst>
                <a:ext uri="{FF2B5EF4-FFF2-40B4-BE49-F238E27FC236}">
                  <a16:creationId xmlns:a16="http://schemas.microsoft.com/office/drawing/2014/main" id="{F458DCF7-A40F-7744-9DFC-C7AAC7BBA8CF}"/>
                </a:ext>
              </a:extLst>
            </p:cNvPr>
            <p:cNvSpPr/>
            <p:nvPr/>
          </p:nvSpPr>
          <p:spPr>
            <a:xfrm>
              <a:off x="10004770" y="6951028"/>
              <a:ext cx="144195" cy="126784"/>
            </a:xfrm>
            <a:prstGeom prst="rect">
              <a:avLst/>
            </a:prstGeom>
            <a:blipFill>
              <a:blip r:embed="rId5"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92" name="object 58">
              <a:extLst>
                <a:ext uri="{FF2B5EF4-FFF2-40B4-BE49-F238E27FC236}">
                  <a16:creationId xmlns:a16="http://schemas.microsoft.com/office/drawing/2014/main" id="{DE184A8C-0187-2648-9F8C-55591B101FA0}"/>
                </a:ext>
              </a:extLst>
            </p:cNvPr>
            <p:cNvSpPr/>
            <p:nvPr/>
          </p:nvSpPr>
          <p:spPr>
            <a:xfrm>
              <a:off x="10309938" y="6955002"/>
              <a:ext cx="119766" cy="118841"/>
            </a:xfrm>
            <a:prstGeom prst="rect">
              <a:avLst/>
            </a:prstGeom>
            <a:blipFill>
              <a:blip r:embed="rId6"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sp>
          <p:nvSpPr>
            <p:cNvPr id="93" name="object 59">
              <a:extLst>
                <a:ext uri="{FF2B5EF4-FFF2-40B4-BE49-F238E27FC236}">
                  <a16:creationId xmlns:a16="http://schemas.microsoft.com/office/drawing/2014/main" id="{EC7BCCE4-1FEA-E24A-BA87-8D7D20AC449F}"/>
                </a:ext>
              </a:extLst>
            </p:cNvPr>
            <p:cNvSpPr/>
            <p:nvPr/>
          </p:nvSpPr>
          <p:spPr>
            <a:xfrm>
              <a:off x="9724046" y="6955002"/>
              <a:ext cx="119766" cy="118841"/>
            </a:xfrm>
            <a:prstGeom prst="rect">
              <a:avLst/>
            </a:prstGeom>
            <a:blipFill>
              <a:blip r:embed="rId7" cstate="email">
                <a:extLst>
                  <a:ext uri="{28A0092B-C50C-407E-A947-70E740481C1C}">
                    <a14:useLocalDpi xmlns:a14="http://schemas.microsoft.com/office/drawing/2010/main"/>
                  </a:ext>
                </a:extLst>
              </a:blip>
              <a:stretch>
                <a:fillRect/>
              </a:stretch>
            </a:blipFill>
          </p:spPr>
          <p:txBody>
            <a:bodyPr wrap="square" lIns="0" tIns="0" rIns="0" bIns="0" rtlCol="0"/>
            <a:lstStyle/>
            <a:p>
              <a:endParaRPr spc="10" dirty="0">
                <a:latin typeface="Segoe UI" panose="020B0502040204020203" pitchFamily="34" charset="0"/>
                <a:cs typeface="Segoe UI" panose="020B0502040204020203" pitchFamily="34" charset="0"/>
              </a:endParaRPr>
            </a:p>
          </p:txBody>
        </p:sp>
      </p:gr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5965" y="394591"/>
            <a:ext cx="7838536" cy="459100"/>
          </a:xfrm>
          <a:prstGeom prst="rect">
            <a:avLst/>
          </a:prstGeom>
        </p:spPr>
        <p:txBody>
          <a:bodyPr vert="horz" wrap="square" lIns="0" tIns="12700" rIns="0" bIns="0" rtlCol="0">
            <a:spAutoFit/>
          </a:bodyPr>
          <a:lstStyle/>
          <a:p>
            <a:pPr marL="12700" algn="r" rtl="1">
              <a:lnSpc>
                <a:spcPct val="100000"/>
              </a:lnSpc>
              <a:spcBef>
                <a:spcPts val="100"/>
              </a:spcBef>
            </a:pPr>
            <a:r>
              <a:rPr lang="he-IL" sz="2900" b="1" spc="10" dirty="0">
                <a:latin typeface="Segoe UI" panose="020B0502040204020203" pitchFamily="34" charset="0"/>
                <a:cs typeface="Segoe UI" panose="020B0502040204020203" pitchFamily="34" charset="0"/>
              </a:rPr>
              <a:t>קוד העקרונות העסקיים </a:t>
            </a:r>
            <a:r>
              <a:rPr lang="he-IL" sz="2900" spc="10" dirty="0">
                <a:latin typeface="Segoe UI" panose="020B0502040204020203" pitchFamily="34" charset="0"/>
                <a:cs typeface="Segoe UI" panose="020B0502040204020203" pitchFamily="34" charset="0"/>
              </a:rPr>
              <a:t>(2 מתוך 2)</a:t>
            </a:r>
            <a:endParaRPr sz="2900" spc="10" dirty="0">
              <a:latin typeface="Segoe UI" panose="020B0502040204020203" pitchFamily="34" charset="0"/>
              <a:cs typeface="Segoe UI" panose="020B0502040204020203" pitchFamily="34" charset="0"/>
            </a:endParaRPr>
          </a:p>
        </p:txBody>
      </p:sp>
      <p:sp>
        <p:nvSpPr>
          <p:cNvPr id="29" name="object 29"/>
          <p:cNvSpPr/>
          <p:nvPr/>
        </p:nvSpPr>
        <p:spPr>
          <a:xfrm>
            <a:off x="10414000" y="12"/>
            <a:ext cx="279400" cy="7560309"/>
          </a:xfrm>
          <a:custGeom>
            <a:avLst/>
            <a:gdLst/>
            <a:ahLst/>
            <a:cxnLst/>
            <a:rect l="l" t="t" r="r" b="b"/>
            <a:pathLst>
              <a:path w="279400" h="7560309">
                <a:moveTo>
                  <a:pt x="278993" y="0"/>
                </a:moveTo>
                <a:lnTo>
                  <a:pt x="0" y="0"/>
                </a:lnTo>
                <a:lnTo>
                  <a:pt x="0" y="7559992"/>
                </a:lnTo>
                <a:lnTo>
                  <a:pt x="278993" y="7559992"/>
                </a:lnTo>
                <a:lnTo>
                  <a:pt x="278993" y="0"/>
                </a:lnTo>
                <a:close/>
              </a:path>
            </a:pathLst>
          </a:custGeom>
          <a:solidFill>
            <a:srgbClr val="0070CE"/>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30" name="object 30"/>
          <p:cNvSpPr txBox="1"/>
          <p:nvPr/>
        </p:nvSpPr>
        <p:spPr>
          <a:xfrm>
            <a:off x="10502900" y="1228423"/>
            <a:ext cx="92333" cy="2192941"/>
          </a:xfrm>
          <a:prstGeom prst="rect">
            <a:avLst/>
          </a:prstGeom>
        </p:spPr>
        <p:txBody>
          <a:bodyPr vert="vert" wrap="square" lIns="0" tIns="24765" rIns="0" bIns="0" rtlCol="0">
            <a:spAutoFit/>
          </a:bodyPr>
          <a:lstStyle/>
          <a:p>
            <a:pPr marL="12700" algn="r" rtl="1">
              <a:lnSpc>
                <a:spcPct val="100000"/>
              </a:lnSpc>
              <a:spcBef>
                <a:spcPts val="195"/>
              </a:spcBef>
            </a:pPr>
            <a:r>
              <a:rPr lang="he-IL" sz="600" b="1" spc="10" dirty="0">
                <a:solidFill>
                  <a:srgbClr val="FFFFFF"/>
                </a:solidFill>
                <a:latin typeface="Segoe UI" panose="020B0502040204020203" pitchFamily="34" charset="0"/>
                <a:cs typeface="Segoe UI" panose="020B0502040204020203" pitchFamily="34" charset="0"/>
              </a:rPr>
              <a:t>קוד העקרונות העסקיים והמדיניות בנוגע לקוד</a:t>
            </a:r>
            <a:endParaRPr sz="600" b="1" spc="10" dirty="0">
              <a:latin typeface="Segoe UI" panose="020B0502040204020203" pitchFamily="34" charset="0"/>
              <a:cs typeface="Segoe UI" panose="020B0502040204020203" pitchFamily="34" charset="0"/>
            </a:endParaRPr>
          </a:p>
        </p:txBody>
      </p:sp>
      <p:sp>
        <p:nvSpPr>
          <p:cNvPr id="43" name="object 5">
            <a:extLst>
              <a:ext uri="{FF2B5EF4-FFF2-40B4-BE49-F238E27FC236}">
                <a16:creationId xmlns:a16="http://schemas.microsoft.com/office/drawing/2014/main" id="{2902A06A-315B-D543-8501-12CBBCC31FFA}"/>
              </a:ext>
            </a:extLst>
          </p:cNvPr>
          <p:cNvSpPr txBox="1"/>
          <p:nvPr/>
        </p:nvSpPr>
        <p:spPr>
          <a:xfrm>
            <a:off x="5299601" y="4195453"/>
            <a:ext cx="2361315" cy="1370632"/>
          </a:xfrm>
          <a:prstGeom prst="rect">
            <a:avLst/>
          </a:prstGeom>
        </p:spPr>
        <p:txBody>
          <a:bodyPr vert="horz" wrap="square" lIns="0" tIns="104140" rIns="0" bIns="0" rtlCol="0">
            <a:spAutoFit/>
          </a:bodyPr>
          <a:lstStyle/>
          <a:p>
            <a:pPr marL="12700" algn="r" rtl="1">
              <a:lnSpc>
                <a:spcPct val="100000"/>
              </a:lnSpc>
              <a:spcBef>
                <a:spcPts val="820"/>
              </a:spcBef>
            </a:pPr>
            <a:r>
              <a:rPr lang="he-IL" sz="1200" b="1" spc="10" dirty="0">
                <a:solidFill>
                  <a:srgbClr val="454444"/>
                </a:solidFill>
                <a:latin typeface="Segoe UI" panose="020B0502040204020203" pitchFamily="34" charset="0"/>
                <a:cs typeface="Segoe UI" panose="020B0502040204020203" pitchFamily="34" charset="0"/>
              </a:rPr>
              <a:t>כדור הארץ</a:t>
            </a: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יוניליוור מחויבת לשיפור מתמשך בניהול ההשפעה הסביבתית שלנו וליעד ארוך-טווח לפיתוח עסקי בר-קיימא.</a:t>
            </a:r>
            <a:r>
              <a:rPr lang="en-GB" sz="850" spc="10" dirty="0">
                <a:solidFill>
                  <a:srgbClr val="454444"/>
                </a:solidFill>
                <a:latin typeface="Segoe UI" panose="020B0502040204020203" pitchFamily="34" charset="0"/>
                <a:cs typeface="Segoe UI" panose="020B0502040204020203" pitchFamily="34" charset="0"/>
              </a:rPr>
              <a:t> </a:t>
            </a:r>
            <a:endParaRPr lang="he-IL" sz="850" spc="10" dirty="0">
              <a:solidFill>
                <a:srgbClr val="454444"/>
              </a:solidFill>
              <a:latin typeface="Segoe UI" panose="020B0502040204020203" pitchFamily="34" charset="0"/>
              <a:cs typeface="Segoe UI" panose="020B0502040204020203" pitchFamily="34" charset="0"/>
            </a:endParaRP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החברה</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תפעל תוך שיתוף פעולה עם גורמים נוספים במטרה לקדם מודעות סביבתית, ולהבנה של בעיות הנוגעות לאיכות הסביבה ותדגים התנהגות נאותה.</a:t>
            </a:r>
            <a:endParaRPr sz="850" spc="10" dirty="0">
              <a:latin typeface="Segoe UI" panose="020B0502040204020203" pitchFamily="34" charset="0"/>
              <a:cs typeface="Segoe UI" panose="020B0502040204020203" pitchFamily="34" charset="0"/>
            </a:endParaRPr>
          </a:p>
        </p:txBody>
      </p:sp>
      <p:sp>
        <p:nvSpPr>
          <p:cNvPr id="44" name="object 6">
            <a:extLst>
              <a:ext uri="{FF2B5EF4-FFF2-40B4-BE49-F238E27FC236}">
                <a16:creationId xmlns:a16="http://schemas.microsoft.com/office/drawing/2014/main" id="{81EF807B-A550-F343-9A7B-3EEE289C4743}"/>
              </a:ext>
            </a:extLst>
          </p:cNvPr>
          <p:cNvSpPr txBox="1"/>
          <p:nvPr/>
        </p:nvSpPr>
        <p:spPr>
          <a:xfrm>
            <a:off x="2719614" y="1093811"/>
            <a:ext cx="2381334" cy="1774844"/>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פעילות ציבורית</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מעודדת את החברות הבנות שלה לקדם ולהגן על האינטרסים העסקיים הלגיטימיים שלהן.</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תפעל בשיתוף פעולה יחד עם ממשלות וארגונים נוספים, באופן ישיר ודרך גופים כמו איגודי מסחר, לקידום חקיקה ואמצעי רגולציה נוספים העשויים להשפיע על האינטרסים הלגיטימיים שלה.</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אינה תומכת במפלגות פוליטיות ואינה תורמת כספים לקבוצות הפועלות לקידום אינטרסים של מפלגה כלשהי.</a:t>
            </a:r>
            <a:endParaRPr sz="850" spc="10" dirty="0">
              <a:latin typeface="Segoe UI" panose="020B0502040204020203" pitchFamily="34" charset="0"/>
              <a:cs typeface="Segoe UI" panose="020B0502040204020203" pitchFamily="34" charset="0"/>
            </a:endParaRPr>
          </a:p>
        </p:txBody>
      </p:sp>
      <p:sp>
        <p:nvSpPr>
          <p:cNvPr id="45" name="object 7">
            <a:extLst>
              <a:ext uri="{FF2B5EF4-FFF2-40B4-BE49-F238E27FC236}">
                <a16:creationId xmlns:a16="http://schemas.microsoft.com/office/drawing/2014/main" id="{AADF0EF7-3B2A-814D-B219-39ADDE89FF91}"/>
              </a:ext>
            </a:extLst>
          </p:cNvPr>
          <p:cNvSpPr txBox="1"/>
          <p:nvPr/>
        </p:nvSpPr>
        <p:spPr>
          <a:xfrm>
            <a:off x="2719614" y="2981641"/>
            <a:ext cx="2361315" cy="2036454"/>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שוחד ושחיתות</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לא תיתן ולא תקבל, באופן ישיר או עקיף, שוחד או יתרונות פסולים אחרים במטרה להשיג רווח עסקי או כספי. חל איסור על עובדים להציע, לתת או לקבל כל מתנה או תשלום המהווים</a:t>
            </a:r>
            <a:r>
              <a:rPr lang="he-IL" sz="850" strike="sngStrike" spc="10" dirty="0">
                <a:solidFill>
                  <a:srgbClr val="454444"/>
                </a:solidFill>
                <a:latin typeface="Segoe UI" panose="020B0502040204020203" pitchFamily="34" charset="0"/>
                <a:cs typeface="Segoe UI" panose="020B0502040204020203" pitchFamily="34" charset="0"/>
              </a:rPr>
              <a:t>,</a:t>
            </a:r>
            <a:r>
              <a:rPr lang="he-IL" sz="850" spc="10" dirty="0">
                <a:solidFill>
                  <a:srgbClr val="454444"/>
                </a:solidFill>
                <a:latin typeface="Segoe UI" panose="020B0502040204020203" pitchFamily="34" charset="0"/>
                <a:cs typeface="Segoe UI" panose="020B0502040204020203" pitchFamily="34" charset="0"/>
              </a:rPr>
              <a:t> או העשויים להתפרש כשוחד.</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יש לדחות כל בקשה או הצעה לשוחד, ולדווח עליה להנהלה.</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על הרשומות החשבונאיות והמסמכים הרלוונטיים לכלול תיאור מדויק של העסקאות הרשומות. אין להחזיק או להשתמש בחשבון, הון או נכס שאינו מדווח או מתועד.</a:t>
            </a:r>
            <a:endParaRPr sz="850" spc="10" dirty="0">
              <a:latin typeface="Segoe UI" panose="020B0502040204020203" pitchFamily="34" charset="0"/>
              <a:cs typeface="Segoe UI" panose="020B0502040204020203" pitchFamily="34" charset="0"/>
            </a:endParaRPr>
          </a:p>
        </p:txBody>
      </p:sp>
      <p:sp>
        <p:nvSpPr>
          <p:cNvPr id="46" name="object 8">
            <a:extLst>
              <a:ext uri="{FF2B5EF4-FFF2-40B4-BE49-F238E27FC236}">
                <a16:creationId xmlns:a16="http://schemas.microsoft.com/office/drawing/2014/main" id="{DE6162DC-9A00-7743-BAA7-FA0AB496D4D4}"/>
              </a:ext>
            </a:extLst>
          </p:cNvPr>
          <p:cNvSpPr txBox="1"/>
          <p:nvPr/>
        </p:nvSpPr>
        <p:spPr>
          <a:xfrm>
            <a:off x="293807" y="1093811"/>
            <a:ext cx="2256155" cy="1410642"/>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ניגוד עניינים</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מצופה מכלל העובדים או גורמים אחרים העובדים עבור יוניליוור להימנע מפעולה למטרות אישיות או למען אינטרסים פיננסים העלולים לעמוד בניגוד לאחריות שלהם במסגרת תפקידם בחברה.</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אסור לעובדים לחפש רווח לעצמם או לאחרים על ידי שימוש לרעה בתפקידם.</a:t>
            </a:r>
            <a:endParaRPr sz="850" spc="10" dirty="0">
              <a:latin typeface="Segoe UI" panose="020B0502040204020203" pitchFamily="34" charset="0"/>
              <a:cs typeface="Segoe UI" panose="020B0502040204020203" pitchFamily="34" charset="0"/>
            </a:endParaRPr>
          </a:p>
        </p:txBody>
      </p:sp>
      <p:sp>
        <p:nvSpPr>
          <p:cNvPr id="47" name="object 9">
            <a:extLst>
              <a:ext uri="{FF2B5EF4-FFF2-40B4-BE49-F238E27FC236}">
                <a16:creationId xmlns:a16="http://schemas.microsoft.com/office/drawing/2014/main" id="{64F5D7C3-3507-DA46-8644-2B93C998D86E}"/>
              </a:ext>
            </a:extLst>
          </p:cNvPr>
          <p:cNvSpPr txBox="1"/>
          <p:nvPr/>
        </p:nvSpPr>
        <p:spPr>
          <a:xfrm>
            <a:off x="215145" y="2588155"/>
            <a:ext cx="2361315" cy="1149031"/>
          </a:xfrm>
          <a:prstGeom prst="rect">
            <a:avLst/>
          </a:prstGeom>
        </p:spPr>
        <p:txBody>
          <a:bodyPr vert="horz" wrap="square" lIns="0" tIns="104139" rIns="0" bIns="0" rtlCol="0">
            <a:spAutoFit/>
          </a:bodyPr>
          <a:lstStyle/>
          <a:p>
            <a:pPr marL="12700" algn="r" rtl="1">
              <a:lnSpc>
                <a:spcPct val="100000"/>
              </a:lnSpc>
              <a:spcBef>
                <a:spcPts val="819"/>
              </a:spcBef>
            </a:pPr>
            <a:r>
              <a:rPr lang="he-IL" sz="1200" b="1" spc="10" dirty="0">
                <a:solidFill>
                  <a:srgbClr val="454444"/>
                </a:solidFill>
                <a:latin typeface="Segoe UI" panose="020B0502040204020203" pitchFamily="34" charset="0"/>
                <a:cs typeface="Segoe UI" panose="020B0502040204020203" pitchFamily="34" charset="0"/>
              </a:rPr>
              <a:t>נתונים</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יוניליוור מחויבת לשימוש אחראי, אתי והוגן של נתונים.</a:t>
            </a:r>
          </a:p>
          <a:p>
            <a:pPr marL="12700" algn="r" rtl="1">
              <a:lnSpc>
                <a:spcPct val="100000"/>
              </a:lnSpc>
              <a:spcBef>
                <a:spcPts val="819"/>
              </a:spcBef>
            </a:pPr>
            <a:r>
              <a:rPr lang="he-IL" sz="850" spc="10" dirty="0">
                <a:solidFill>
                  <a:srgbClr val="454444"/>
                </a:solidFill>
                <a:latin typeface="Segoe UI" panose="020B0502040204020203" pitchFamily="34" charset="0"/>
                <a:cs typeface="Segoe UI" panose="020B0502040204020203" pitchFamily="34" charset="0"/>
              </a:rPr>
              <a:t>אנו אוספים ומשתמשים בנתונים בהתאם לערכינו, החקיקה הרלוונטית וכבוד לפרטיות כחלק מזכויות אדם.</a:t>
            </a:r>
            <a:endParaRPr sz="850" spc="10" dirty="0">
              <a:latin typeface="Segoe UI" panose="020B0502040204020203" pitchFamily="34" charset="0"/>
              <a:cs typeface="Segoe UI" panose="020B0502040204020203" pitchFamily="34" charset="0"/>
            </a:endParaRPr>
          </a:p>
        </p:txBody>
      </p:sp>
      <p:sp>
        <p:nvSpPr>
          <p:cNvPr id="48" name="object 10">
            <a:extLst>
              <a:ext uri="{FF2B5EF4-FFF2-40B4-BE49-F238E27FC236}">
                <a16:creationId xmlns:a16="http://schemas.microsoft.com/office/drawing/2014/main" id="{C7737CAB-CE1E-7542-8A43-62B260A42A21}"/>
              </a:ext>
            </a:extLst>
          </p:cNvPr>
          <p:cNvSpPr txBox="1"/>
          <p:nvPr/>
        </p:nvSpPr>
        <p:spPr>
          <a:xfrm>
            <a:off x="293807" y="3876132"/>
            <a:ext cx="2282652" cy="809836"/>
          </a:xfrm>
          <a:prstGeom prst="rect">
            <a:avLst/>
          </a:prstGeom>
        </p:spPr>
        <p:txBody>
          <a:bodyPr vert="horz" wrap="square" lIns="0" tIns="29844" rIns="0" bIns="0" rtlCol="0">
            <a:spAutoFit/>
          </a:bodyPr>
          <a:lstStyle/>
          <a:p>
            <a:pPr marL="12700" algn="r" rtl="1">
              <a:lnSpc>
                <a:spcPct val="100000"/>
              </a:lnSpc>
              <a:spcBef>
                <a:spcPts val="234"/>
              </a:spcBef>
            </a:pPr>
            <a:r>
              <a:rPr lang="he-IL" sz="700" spc="10" dirty="0">
                <a:solidFill>
                  <a:srgbClr val="454444"/>
                </a:solidFill>
                <a:latin typeface="Segoe UI" panose="020B0502040204020203" pitchFamily="34" charset="0"/>
                <a:cs typeface="Segoe UI" panose="020B0502040204020203" pitchFamily="34" charset="0"/>
              </a:rPr>
              <a:t>הערה</a:t>
            </a:r>
          </a:p>
          <a:p>
            <a:pPr marL="12700" algn="r" rtl="1">
              <a:lnSpc>
                <a:spcPct val="100000"/>
              </a:lnSpc>
              <a:spcBef>
                <a:spcPts val="234"/>
              </a:spcBef>
            </a:pPr>
            <a:r>
              <a:rPr lang="he-IL" sz="700" spc="10" dirty="0">
                <a:solidFill>
                  <a:srgbClr val="454444"/>
                </a:solidFill>
                <a:latin typeface="Segoe UI" panose="020B0502040204020203" pitchFamily="34" charset="0"/>
                <a:cs typeface="Segoe UI" panose="020B0502040204020203" pitchFamily="34" charset="0"/>
              </a:rPr>
              <a:t>בכתיבת הקוד נעשה שימוש בביטויים 'יוניליוור </a:t>
            </a:r>
            <a:r>
              <a:rPr lang="en-GB" sz="700" spc="10" dirty="0">
                <a:solidFill>
                  <a:srgbClr val="454444"/>
                </a:solidFill>
                <a:latin typeface="Segoe UI" panose="020B0502040204020203" pitchFamily="34" charset="0"/>
                <a:cs typeface="Segoe UI" panose="020B0502040204020203" pitchFamily="34" charset="0"/>
              </a:rPr>
              <a:t>' </a:t>
            </a:r>
            <a:r>
              <a:rPr lang="he-IL" sz="700" spc="10" dirty="0">
                <a:solidFill>
                  <a:srgbClr val="454444"/>
                </a:solidFill>
                <a:latin typeface="Segoe UI" panose="020B0502040204020203" pitchFamily="34" charset="0"/>
                <a:cs typeface="Segoe UI" panose="020B0502040204020203" pitchFamily="34" charset="0"/>
              </a:rPr>
              <a:t>ו-'חברות-בת של יוניליוור למטרות נוחות והכוונה בשימוש בהם היא לחברות השייכות לקבוצת יוניליוור הכוללת את </a:t>
            </a:r>
            <a:r>
              <a:rPr lang="en-GB" sz="700" spc="10" dirty="0">
                <a:solidFill>
                  <a:srgbClr val="454444"/>
                </a:solidFill>
                <a:latin typeface="Segoe UI" panose="020B0502040204020203" pitchFamily="34" charset="0"/>
                <a:cs typeface="Segoe UI" panose="020B0502040204020203" pitchFamily="34" charset="0"/>
              </a:rPr>
              <a:t>Unilever ‏Unilever PLC </a:t>
            </a:r>
            <a:r>
              <a:rPr lang="he-IL" sz="700" spc="10" dirty="0">
                <a:solidFill>
                  <a:srgbClr val="454444"/>
                </a:solidFill>
                <a:latin typeface="Segoe UI" panose="020B0502040204020203" pitchFamily="34" charset="0"/>
                <a:cs typeface="Segoe UI" panose="020B0502040204020203" pitchFamily="34" charset="0"/>
              </a:rPr>
              <a:t> וחברות-הבת שלהן. בשימוש בביטוי חבר המנהלים של </a:t>
            </a:r>
            <a:r>
              <a:rPr lang="en-GB" sz="700" spc="10" dirty="0">
                <a:solidFill>
                  <a:srgbClr val="454444"/>
                </a:solidFill>
                <a:latin typeface="Segoe UI" panose="020B0502040204020203" pitchFamily="34" charset="0"/>
                <a:cs typeface="Segoe UI" panose="020B0502040204020203" pitchFamily="34" charset="0"/>
              </a:rPr>
              <a:t>Unilever </a:t>
            </a:r>
            <a:r>
              <a:rPr lang="he-IL" sz="700" spc="10" dirty="0">
                <a:solidFill>
                  <a:srgbClr val="454444"/>
                </a:solidFill>
                <a:latin typeface="Segoe UI" panose="020B0502040204020203" pitchFamily="34" charset="0"/>
                <a:cs typeface="Segoe UI" panose="020B0502040204020203" pitchFamily="34" charset="0"/>
              </a:rPr>
              <a:t> הכוונה היא למנהלים של </a:t>
            </a:r>
            <a:r>
              <a:rPr lang="en-GB" sz="700" spc="10" dirty="0">
                <a:solidFill>
                  <a:srgbClr val="454444"/>
                </a:solidFill>
                <a:latin typeface="Segoe UI" panose="020B0502040204020203" pitchFamily="34" charset="0"/>
                <a:cs typeface="Segoe UI" panose="020B0502040204020203" pitchFamily="34" charset="0"/>
              </a:rPr>
              <a:t>Unilever PLC</a:t>
            </a:r>
            <a:r>
              <a:rPr lang="he-IL" sz="700" spc="10" dirty="0">
                <a:solidFill>
                  <a:srgbClr val="454444"/>
                </a:solidFill>
                <a:latin typeface="Segoe UI" panose="020B0502040204020203" pitchFamily="34" charset="0"/>
                <a:cs typeface="Segoe UI" panose="020B0502040204020203" pitchFamily="34" charset="0"/>
              </a:rPr>
              <a:t>.</a:t>
            </a:r>
            <a:endParaRPr sz="700" spc="10" dirty="0">
              <a:latin typeface="Segoe UI" panose="020B0502040204020203" pitchFamily="34" charset="0"/>
              <a:cs typeface="Segoe UI" panose="020B0502040204020203" pitchFamily="34" charset="0"/>
            </a:endParaRPr>
          </a:p>
        </p:txBody>
      </p:sp>
      <p:sp>
        <p:nvSpPr>
          <p:cNvPr id="49" name="object 4">
            <a:extLst>
              <a:ext uri="{FF2B5EF4-FFF2-40B4-BE49-F238E27FC236}">
                <a16:creationId xmlns:a16="http://schemas.microsoft.com/office/drawing/2014/main" id="{DD90FD55-B85F-E74A-9402-4D9CDBD9527E}"/>
              </a:ext>
            </a:extLst>
          </p:cNvPr>
          <p:cNvSpPr txBox="1"/>
          <p:nvPr/>
        </p:nvSpPr>
        <p:spPr>
          <a:xfrm>
            <a:off x="5224383" y="1095255"/>
            <a:ext cx="2429781" cy="780983"/>
          </a:xfrm>
          <a:prstGeom prst="rect">
            <a:avLst/>
          </a:prstGeom>
        </p:spPr>
        <p:txBody>
          <a:bodyPr vert="horz" wrap="square" lIns="0" tIns="100330" rIns="0" bIns="0" rtlCol="0">
            <a:spAutoFit/>
          </a:bodyPr>
          <a:lstStyle/>
          <a:p>
            <a:pPr marL="12700" algn="r" rtl="1">
              <a:lnSpc>
                <a:spcPct val="100000"/>
              </a:lnSpc>
              <a:spcBef>
                <a:spcPts val="790"/>
              </a:spcBef>
            </a:pPr>
            <a:r>
              <a:rPr lang="he-IL" sz="1200" b="1" spc="10" dirty="0">
                <a:solidFill>
                  <a:srgbClr val="454444"/>
                </a:solidFill>
                <a:latin typeface="Segoe UI" panose="020B0502040204020203" pitchFamily="34" charset="0"/>
                <a:cs typeface="Segoe UI" panose="020B0502040204020203" pitchFamily="34" charset="0"/>
              </a:rPr>
              <a:t>מעורבות בקהילה</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790"/>
              </a:spcBef>
            </a:pPr>
            <a:r>
              <a:rPr lang="he-IL" sz="850" spc="10" dirty="0">
                <a:solidFill>
                  <a:srgbClr val="454444"/>
                </a:solidFill>
                <a:latin typeface="Segoe UI" panose="020B0502040204020203" pitchFamily="34" charset="0"/>
                <a:cs typeface="Segoe UI" panose="020B0502040204020203" pitchFamily="34" charset="0"/>
              </a:rPr>
              <a:t>יוניליוור שואפת להפגין התנהגות אזרחית אמינה, כחלק בלתי נפרד מהחברה, ולמלא אחר תחומי האחריות שלה בחברות והקהילות בהן היא פועלת.</a:t>
            </a:r>
            <a:endParaRPr sz="850" spc="10" dirty="0">
              <a:latin typeface="Segoe UI" panose="020B0502040204020203" pitchFamily="34" charset="0"/>
              <a:cs typeface="Segoe UI" panose="020B0502040204020203" pitchFamily="34" charset="0"/>
            </a:endParaRPr>
          </a:p>
        </p:txBody>
      </p:sp>
      <p:sp>
        <p:nvSpPr>
          <p:cNvPr id="50" name="object 4">
            <a:extLst>
              <a:ext uri="{FF2B5EF4-FFF2-40B4-BE49-F238E27FC236}">
                <a16:creationId xmlns:a16="http://schemas.microsoft.com/office/drawing/2014/main" id="{994F74E4-EF0E-F74F-B904-8EC820B1E579}"/>
              </a:ext>
            </a:extLst>
          </p:cNvPr>
          <p:cNvSpPr txBox="1"/>
          <p:nvPr/>
        </p:nvSpPr>
        <p:spPr>
          <a:xfrm>
            <a:off x="5270600" y="2091426"/>
            <a:ext cx="2367194" cy="1070806"/>
          </a:xfrm>
          <a:prstGeom prst="rect">
            <a:avLst/>
          </a:prstGeom>
        </p:spPr>
        <p:txBody>
          <a:bodyPr vert="horz" wrap="square" lIns="0" tIns="100330" rIns="0" bIns="0" rtlCol="0">
            <a:spAutoFit/>
          </a:bodyPr>
          <a:lstStyle/>
          <a:p>
            <a:pPr marL="12700" algn="r" rtl="1">
              <a:lnSpc>
                <a:spcPct val="100000"/>
              </a:lnSpc>
              <a:spcBef>
                <a:spcPts val="5"/>
              </a:spcBef>
            </a:pPr>
            <a:r>
              <a:rPr lang="he-IL" sz="1200" b="1" spc="10" dirty="0">
                <a:solidFill>
                  <a:srgbClr val="454444"/>
                </a:solidFill>
                <a:latin typeface="Segoe UI" panose="020B0502040204020203" pitchFamily="34" charset="0"/>
                <a:cs typeface="Segoe UI" panose="020B0502040204020203" pitchFamily="34" charset="0"/>
              </a:rPr>
              <a:t>חדשנות</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spcBef>
                <a:spcPts val="5"/>
              </a:spcBef>
            </a:pPr>
            <a:r>
              <a:rPr lang="he-IL" sz="850" spc="10" dirty="0">
                <a:solidFill>
                  <a:srgbClr val="454444"/>
                </a:solidFill>
                <a:latin typeface="Segoe UI" panose="020B0502040204020203" pitchFamily="34" charset="0"/>
                <a:cs typeface="Segoe UI" panose="020B0502040204020203" pitchFamily="34" charset="0"/>
              </a:rPr>
              <a:t>במסגרת המחקר המדעי החדשני שלנו, במטרה לספק מענה לצורכי הלקוחות שלנו, אנו מכבדים את הדאגות של הצרכנים שלנו ושל החברה. אנו פועלים על בסיס מדע מבוסס, וסטנדרטים מחמירים בכל הנוגע לבטיחות המוצרים.</a:t>
            </a:r>
          </a:p>
          <a:p>
            <a:pPr marL="12700" algn="r" rtl="1">
              <a:lnSpc>
                <a:spcPct val="100000"/>
              </a:lnSpc>
              <a:spcBef>
                <a:spcPts val="5"/>
              </a:spcBef>
            </a:pPr>
            <a:endParaRPr lang="he-IL" sz="850" spc="10" dirty="0">
              <a:solidFill>
                <a:srgbClr val="454444"/>
              </a:solidFill>
              <a:latin typeface="Segoe UI" panose="020B0502040204020203" pitchFamily="34" charset="0"/>
              <a:cs typeface="Segoe UI" panose="020B0502040204020203" pitchFamily="34" charset="0"/>
            </a:endParaRPr>
          </a:p>
        </p:txBody>
      </p:sp>
      <p:sp>
        <p:nvSpPr>
          <p:cNvPr id="51" name="object 4">
            <a:extLst>
              <a:ext uri="{FF2B5EF4-FFF2-40B4-BE49-F238E27FC236}">
                <a16:creationId xmlns:a16="http://schemas.microsoft.com/office/drawing/2014/main" id="{9587B803-82EE-E243-A9B6-5088FDC3E147}"/>
              </a:ext>
            </a:extLst>
          </p:cNvPr>
          <p:cNvSpPr txBox="1"/>
          <p:nvPr/>
        </p:nvSpPr>
        <p:spPr>
          <a:xfrm>
            <a:off x="5155218" y="3220240"/>
            <a:ext cx="2479500" cy="940001"/>
          </a:xfrm>
          <a:prstGeom prst="rect">
            <a:avLst/>
          </a:prstGeom>
        </p:spPr>
        <p:txBody>
          <a:bodyPr vert="horz" wrap="square" lIns="0" tIns="100330" rIns="0" bIns="0" rtlCol="0">
            <a:spAutoFit/>
          </a:bodyPr>
          <a:lstStyle/>
          <a:p>
            <a:pPr marL="12700" algn="r" rtl="1">
              <a:lnSpc>
                <a:spcPct val="100000"/>
              </a:lnSpc>
            </a:pPr>
            <a:r>
              <a:rPr lang="he-IL" sz="1200" b="1" spc="10" dirty="0">
                <a:solidFill>
                  <a:srgbClr val="454444"/>
                </a:solidFill>
                <a:latin typeface="Segoe UI" panose="020B0502040204020203" pitchFamily="34" charset="0"/>
                <a:cs typeface="Segoe UI" panose="020B0502040204020203" pitchFamily="34" charset="0"/>
              </a:rPr>
              <a:t>תחרות</a:t>
            </a:r>
            <a:endParaRPr lang="en-GB" sz="1200" b="1" spc="10" dirty="0">
              <a:solidFill>
                <a:srgbClr val="454444"/>
              </a:solidFill>
              <a:latin typeface="Segoe UI" panose="020B0502040204020203" pitchFamily="34" charset="0"/>
              <a:cs typeface="Segoe UI" panose="020B0502040204020203" pitchFamily="34" charset="0"/>
            </a:endParaRPr>
          </a:p>
          <a:p>
            <a:pPr marL="12700" algn="r" rtl="1">
              <a:lnSpc>
                <a:spcPct val="100000"/>
              </a:lnSpc>
            </a:pPr>
            <a:r>
              <a:rPr lang="he-IL" sz="850" spc="10" dirty="0">
                <a:solidFill>
                  <a:srgbClr val="454444"/>
                </a:solidFill>
                <a:latin typeface="Segoe UI" panose="020B0502040204020203" pitchFamily="34" charset="0"/>
                <a:cs typeface="Segoe UI" panose="020B0502040204020203" pitchFamily="34" charset="0"/>
              </a:rPr>
              <a:t>יוניליוור מאמינה בתחרות נמרצת אך הוגנת ותומכת בקידום חקיקה נאותה להגנה על התחרות. החברות במדינות השונות והעובדים של יוניליוור</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ינהלו את פעילותם בהתאם לעקרונות התחרות ההוגנת והרגולציה הרלוונטית.</a:t>
            </a:r>
            <a:r>
              <a:rPr lang="en-GB" sz="850" spc="10" dirty="0">
                <a:solidFill>
                  <a:srgbClr val="454444"/>
                </a:solidFill>
                <a:latin typeface="Segoe UI" panose="020B0502040204020203" pitchFamily="34" charset="0"/>
                <a:cs typeface="Segoe UI" panose="020B0502040204020203" pitchFamily="34" charset="0"/>
              </a:rPr>
              <a:t> </a:t>
            </a:r>
            <a:endParaRPr sz="850" spc="10" dirty="0">
              <a:latin typeface="Segoe UI" panose="020B0502040204020203" pitchFamily="34" charset="0"/>
              <a:cs typeface="Segoe UI" panose="020B0502040204020203" pitchFamily="34" charset="0"/>
            </a:endParaRPr>
          </a:p>
        </p:txBody>
      </p:sp>
      <p:sp>
        <p:nvSpPr>
          <p:cNvPr id="52" name="object 38">
            <a:extLst>
              <a:ext uri="{FF2B5EF4-FFF2-40B4-BE49-F238E27FC236}">
                <a16:creationId xmlns:a16="http://schemas.microsoft.com/office/drawing/2014/main" id="{B3DB9DEA-8FBC-724C-9EBE-1D7AF3F1DE02}"/>
              </a:ext>
            </a:extLst>
          </p:cNvPr>
          <p:cNvSpPr/>
          <p:nvPr/>
        </p:nvSpPr>
        <p:spPr>
          <a:xfrm>
            <a:off x="0" y="6690011"/>
            <a:ext cx="1253087"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DADADA"/>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nvGrpSpPr>
          <p:cNvPr id="53" name="Group 52">
            <a:extLst>
              <a:ext uri="{FF2B5EF4-FFF2-40B4-BE49-F238E27FC236}">
                <a16:creationId xmlns:a16="http://schemas.microsoft.com/office/drawing/2014/main" id="{887F534F-9ACA-2C4E-AA38-5427059163E0}"/>
              </a:ext>
            </a:extLst>
          </p:cNvPr>
          <p:cNvGrpSpPr/>
          <p:nvPr/>
        </p:nvGrpSpPr>
        <p:grpSpPr>
          <a:xfrm>
            <a:off x="7383765" y="6690010"/>
            <a:ext cx="1225550" cy="870585"/>
            <a:chOff x="2096520" y="6690010"/>
            <a:chExt cx="1225550" cy="870585"/>
          </a:xfrm>
        </p:grpSpPr>
        <p:sp>
          <p:nvSpPr>
            <p:cNvPr id="54" name="object 38">
              <a:extLst>
                <a:ext uri="{FF2B5EF4-FFF2-40B4-BE49-F238E27FC236}">
                  <a16:creationId xmlns:a16="http://schemas.microsoft.com/office/drawing/2014/main" id="{9DCF7162-926C-8B45-B58C-6E229A37D85D}"/>
                </a:ext>
              </a:extLst>
            </p:cNvPr>
            <p:cNvSpPr/>
            <p:nvPr/>
          </p:nvSpPr>
          <p:spPr>
            <a:xfrm>
              <a:off x="2096520" y="6690010"/>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0070CE"/>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55" name="object 33">
              <a:extLst>
                <a:ext uri="{FF2B5EF4-FFF2-40B4-BE49-F238E27FC236}">
                  <a16:creationId xmlns:a16="http://schemas.microsoft.com/office/drawing/2014/main" id="{B2AC561E-3980-4445-A554-320FFC5A01CD}"/>
                </a:ext>
              </a:extLst>
            </p:cNvPr>
            <p:cNvSpPr txBox="1"/>
            <p:nvPr/>
          </p:nvSpPr>
          <p:spPr>
            <a:xfrm>
              <a:off x="2459933" y="7099371"/>
              <a:ext cx="717519" cy="283476"/>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קוד העקרונות העסקיים</a:t>
              </a:r>
              <a:endParaRPr sz="800" b="1" spc="10" dirty="0">
                <a:latin typeface="Segoe UI" panose="020B0502040204020203" pitchFamily="34" charset="0"/>
                <a:cs typeface="Segoe UI" panose="020B0502040204020203" pitchFamily="34" charset="0"/>
              </a:endParaRPr>
            </a:p>
          </p:txBody>
        </p:sp>
      </p:grpSp>
      <p:grpSp>
        <p:nvGrpSpPr>
          <p:cNvPr id="56" name="Group 55">
            <a:extLst>
              <a:ext uri="{FF2B5EF4-FFF2-40B4-BE49-F238E27FC236}">
                <a16:creationId xmlns:a16="http://schemas.microsoft.com/office/drawing/2014/main" id="{DBA1813E-E911-EA46-B841-6EE46E0EA2D3}"/>
              </a:ext>
            </a:extLst>
          </p:cNvPr>
          <p:cNvGrpSpPr/>
          <p:nvPr/>
        </p:nvGrpSpPr>
        <p:grpSpPr>
          <a:xfrm>
            <a:off x="4912048" y="6690017"/>
            <a:ext cx="1244930" cy="870585"/>
            <a:chOff x="4525175" y="6690017"/>
            <a:chExt cx="1244930" cy="870585"/>
          </a:xfrm>
        </p:grpSpPr>
        <p:sp>
          <p:nvSpPr>
            <p:cNvPr id="57" name="object 34">
              <a:extLst>
                <a:ext uri="{FF2B5EF4-FFF2-40B4-BE49-F238E27FC236}">
                  <a16:creationId xmlns:a16="http://schemas.microsoft.com/office/drawing/2014/main" id="{0132C1D9-A13D-544D-8730-FBC4301067BD}"/>
                </a:ext>
              </a:extLst>
            </p:cNvPr>
            <p:cNvSpPr/>
            <p:nvPr/>
          </p:nvSpPr>
          <p:spPr>
            <a:xfrm>
              <a:off x="4525175" y="6690017"/>
              <a:ext cx="124493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983DBB"/>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58" name="object 35">
              <a:extLst>
                <a:ext uri="{FF2B5EF4-FFF2-40B4-BE49-F238E27FC236}">
                  <a16:creationId xmlns:a16="http://schemas.microsoft.com/office/drawing/2014/main" id="{99900679-3DAE-A54E-960E-BB495AF4551D}"/>
                </a:ext>
              </a:extLst>
            </p:cNvPr>
            <p:cNvSpPr txBox="1"/>
            <p:nvPr/>
          </p:nvSpPr>
          <p:spPr>
            <a:xfrm>
              <a:off x="4940447" y="7094909"/>
              <a:ext cx="674485"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כבוד האדם</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59" name="Group 58">
            <a:extLst>
              <a:ext uri="{FF2B5EF4-FFF2-40B4-BE49-F238E27FC236}">
                <a16:creationId xmlns:a16="http://schemas.microsoft.com/office/drawing/2014/main" id="{02E471FA-271B-6C42-BBAB-12426149861F}"/>
              </a:ext>
            </a:extLst>
          </p:cNvPr>
          <p:cNvGrpSpPr/>
          <p:nvPr/>
        </p:nvGrpSpPr>
        <p:grpSpPr>
          <a:xfrm>
            <a:off x="2478091" y="6690017"/>
            <a:ext cx="1210945" cy="870585"/>
            <a:chOff x="7011237" y="6690017"/>
            <a:chExt cx="1210945" cy="870585"/>
          </a:xfrm>
        </p:grpSpPr>
        <p:sp>
          <p:nvSpPr>
            <p:cNvPr id="60" name="object 36">
              <a:extLst>
                <a:ext uri="{FF2B5EF4-FFF2-40B4-BE49-F238E27FC236}">
                  <a16:creationId xmlns:a16="http://schemas.microsoft.com/office/drawing/2014/main" id="{DA439FBC-E208-B545-8AFA-7543C977F8EC}"/>
                </a:ext>
              </a:extLst>
            </p:cNvPr>
            <p:cNvSpPr/>
            <p:nvPr/>
          </p:nvSpPr>
          <p:spPr>
            <a:xfrm>
              <a:off x="7011237" y="6690017"/>
              <a:ext cx="1210945" cy="870585"/>
            </a:xfrm>
            <a:custGeom>
              <a:avLst/>
              <a:gdLst/>
              <a:ahLst/>
              <a:cxnLst/>
              <a:rect l="l" t="t" r="r" b="b"/>
              <a:pathLst>
                <a:path w="1210945" h="870584">
                  <a:moveTo>
                    <a:pt x="0" y="869988"/>
                  </a:moveTo>
                  <a:lnTo>
                    <a:pt x="1210932" y="869988"/>
                  </a:lnTo>
                  <a:lnTo>
                    <a:pt x="1210932" y="0"/>
                  </a:lnTo>
                  <a:lnTo>
                    <a:pt x="0" y="0"/>
                  </a:lnTo>
                  <a:lnTo>
                    <a:pt x="0" y="869988"/>
                  </a:lnTo>
                  <a:close/>
                </a:path>
              </a:pathLst>
            </a:custGeom>
            <a:solidFill>
              <a:srgbClr val="FF595A"/>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61" name="object 37">
              <a:extLst>
                <a:ext uri="{FF2B5EF4-FFF2-40B4-BE49-F238E27FC236}">
                  <a16:creationId xmlns:a16="http://schemas.microsoft.com/office/drawing/2014/main" id="{24F430E9-1D9B-3942-94FD-21DE6083B9CD}"/>
                </a:ext>
              </a:extLst>
            </p:cNvPr>
            <p:cNvSpPr txBox="1"/>
            <p:nvPr/>
          </p:nvSpPr>
          <p:spPr>
            <a:xfrm>
              <a:off x="7162562" y="7094909"/>
              <a:ext cx="895388"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מעורבות בנעשה</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מחוץ לחברה</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62" name="Group 61">
            <a:extLst>
              <a:ext uri="{FF2B5EF4-FFF2-40B4-BE49-F238E27FC236}">
                <a16:creationId xmlns:a16="http://schemas.microsoft.com/office/drawing/2014/main" id="{781A7178-53E5-1C48-BF94-940389CD9703}"/>
              </a:ext>
            </a:extLst>
          </p:cNvPr>
          <p:cNvGrpSpPr/>
          <p:nvPr/>
        </p:nvGrpSpPr>
        <p:grpSpPr>
          <a:xfrm>
            <a:off x="6158215" y="6690017"/>
            <a:ext cx="1225550" cy="870585"/>
            <a:chOff x="3319271" y="6690017"/>
            <a:chExt cx="1225550" cy="870585"/>
          </a:xfrm>
        </p:grpSpPr>
        <p:sp>
          <p:nvSpPr>
            <p:cNvPr id="63" name="object 38">
              <a:extLst>
                <a:ext uri="{FF2B5EF4-FFF2-40B4-BE49-F238E27FC236}">
                  <a16:creationId xmlns:a16="http://schemas.microsoft.com/office/drawing/2014/main" id="{70793C84-DD7B-A54E-96FE-7F3B2B551D5E}"/>
                </a:ext>
              </a:extLst>
            </p:cNvPr>
            <p:cNvSpPr/>
            <p:nvPr/>
          </p:nvSpPr>
          <p:spPr>
            <a:xfrm>
              <a:off x="3319271"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19D3C5"/>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64" name="object 39">
              <a:extLst>
                <a:ext uri="{FF2B5EF4-FFF2-40B4-BE49-F238E27FC236}">
                  <a16:creationId xmlns:a16="http://schemas.microsoft.com/office/drawing/2014/main" id="{840CD1A3-20A1-8749-A31F-10C6836D50CA}"/>
                </a:ext>
              </a:extLst>
            </p:cNvPr>
            <p:cNvSpPr txBox="1"/>
            <p:nvPr/>
          </p:nvSpPr>
          <p:spPr>
            <a:xfrm>
              <a:off x="3635121" y="7094909"/>
              <a:ext cx="717836"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טיפול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בשחיתות</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85" name="Group 84">
            <a:extLst>
              <a:ext uri="{FF2B5EF4-FFF2-40B4-BE49-F238E27FC236}">
                <a16:creationId xmlns:a16="http://schemas.microsoft.com/office/drawing/2014/main" id="{3B540306-A227-3643-9A58-D8D1EC5281B6}"/>
              </a:ext>
            </a:extLst>
          </p:cNvPr>
          <p:cNvGrpSpPr/>
          <p:nvPr/>
        </p:nvGrpSpPr>
        <p:grpSpPr>
          <a:xfrm>
            <a:off x="3682672" y="6690017"/>
            <a:ext cx="1241425" cy="870585"/>
            <a:chOff x="5769825" y="6690017"/>
            <a:chExt cx="1241425" cy="870585"/>
          </a:xfrm>
        </p:grpSpPr>
        <p:sp>
          <p:nvSpPr>
            <p:cNvPr id="94" name="object 40">
              <a:extLst>
                <a:ext uri="{FF2B5EF4-FFF2-40B4-BE49-F238E27FC236}">
                  <a16:creationId xmlns:a16="http://schemas.microsoft.com/office/drawing/2014/main" id="{E0D47226-A6C9-1642-8BB7-D9F0D52F228F}"/>
                </a:ext>
              </a:extLst>
            </p:cNvPr>
            <p:cNvSpPr/>
            <p:nvPr/>
          </p:nvSpPr>
          <p:spPr>
            <a:xfrm>
              <a:off x="5769825" y="6690017"/>
              <a:ext cx="1241425" cy="870585"/>
            </a:xfrm>
            <a:custGeom>
              <a:avLst/>
              <a:gdLst/>
              <a:ahLst/>
              <a:cxnLst/>
              <a:rect l="l" t="t" r="r" b="b"/>
              <a:pathLst>
                <a:path w="1241425" h="870584">
                  <a:moveTo>
                    <a:pt x="1241412" y="0"/>
                  </a:moveTo>
                  <a:lnTo>
                    <a:pt x="0" y="0"/>
                  </a:lnTo>
                  <a:lnTo>
                    <a:pt x="0" y="869988"/>
                  </a:lnTo>
                  <a:lnTo>
                    <a:pt x="1241412" y="869988"/>
                  </a:lnTo>
                  <a:lnTo>
                    <a:pt x="1241412" y="0"/>
                  </a:lnTo>
                  <a:close/>
                </a:path>
              </a:pathLst>
            </a:custGeom>
            <a:solidFill>
              <a:srgbClr val="F97EB5"/>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95" name="object 41">
              <a:extLst>
                <a:ext uri="{FF2B5EF4-FFF2-40B4-BE49-F238E27FC236}">
                  <a16:creationId xmlns:a16="http://schemas.microsoft.com/office/drawing/2014/main" id="{5933A649-3383-054F-9054-C324E8288671}"/>
                </a:ext>
              </a:extLst>
            </p:cNvPr>
            <p:cNvSpPr txBox="1"/>
            <p:nvPr/>
          </p:nvSpPr>
          <p:spPr>
            <a:xfrm>
              <a:off x="6003705" y="7094909"/>
              <a:ext cx="846710" cy="448713"/>
            </a:xfrm>
            <a:prstGeom prst="rect">
              <a:avLst/>
            </a:prstGeom>
          </p:spPr>
          <p:txBody>
            <a:bodyPr vert="horz" wrap="square" lIns="0" tIns="12700" rIns="0" bIns="0" rtlCol="0">
              <a:spAutoFit/>
            </a:bodyPr>
            <a:lstStyle/>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שמירה על</a:t>
              </a:r>
            </a:p>
            <a:p>
              <a:pPr marL="12700" marR="5080" algn="r" rtl="1">
                <a:lnSpc>
                  <a:spcPct val="114599"/>
                </a:lnSpc>
                <a:spcBef>
                  <a:spcPts val="100"/>
                </a:spcBef>
              </a:pPr>
              <a:r>
                <a:rPr lang="he-IL" sz="800" b="1" spc="10" dirty="0">
                  <a:solidFill>
                    <a:srgbClr val="FFFFFF"/>
                  </a:solidFill>
                  <a:latin typeface="Segoe UI" panose="020B0502040204020203" pitchFamily="34" charset="0"/>
                  <a:cs typeface="Segoe UI" panose="020B0502040204020203" pitchFamily="34" charset="0"/>
                </a:rPr>
                <a:t>ביטחון מידע</a:t>
              </a:r>
            </a:p>
            <a:p>
              <a:pPr marL="12700" marR="5080" algn="r" rtl="1">
                <a:lnSpc>
                  <a:spcPct val="114599"/>
                </a:lnSpc>
                <a:spcBef>
                  <a:spcPts val="100"/>
                </a:spcBef>
              </a:pPr>
              <a:endParaRPr lang="he-IL" sz="800" b="1" spc="10" dirty="0">
                <a:solidFill>
                  <a:srgbClr val="FFFFFF"/>
                </a:solidFill>
                <a:latin typeface="Segoe UI" panose="020B0502040204020203" pitchFamily="34" charset="0"/>
                <a:cs typeface="Segoe UI" panose="020B0502040204020203" pitchFamily="34" charset="0"/>
              </a:endParaRPr>
            </a:p>
          </p:txBody>
        </p:sp>
      </p:grpSp>
      <p:grpSp>
        <p:nvGrpSpPr>
          <p:cNvPr id="96" name="Group 95">
            <a:extLst>
              <a:ext uri="{FF2B5EF4-FFF2-40B4-BE49-F238E27FC236}">
                <a16:creationId xmlns:a16="http://schemas.microsoft.com/office/drawing/2014/main" id="{BFFB5AA4-474B-DA45-B0F2-DDC5E878B6D3}"/>
              </a:ext>
            </a:extLst>
          </p:cNvPr>
          <p:cNvGrpSpPr/>
          <p:nvPr/>
        </p:nvGrpSpPr>
        <p:grpSpPr>
          <a:xfrm>
            <a:off x="1255079" y="6690017"/>
            <a:ext cx="1225550" cy="870585"/>
            <a:chOff x="8222183" y="6690017"/>
            <a:chExt cx="1225550" cy="870585"/>
          </a:xfrm>
        </p:grpSpPr>
        <p:sp>
          <p:nvSpPr>
            <p:cNvPr id="97" name="object 42">
              <a:extLst>
                <a:ext uri="{FF2B5EF4-FFF2-40B4-BE49-F238E27FC236}">
                  <a16:creationId xmlns:a16="http://schemas.microsoft.com/office/drawing/2014/main" id="{3EEDD133-F4C6-3549-9337-E180810971B3}"/>
                </a:ext>
              </a:extLst>
            </p:cNvPr>
            <p:cNvSpPr/>
            <p:nvPr/>
          </p:nvSpPr>
          <p:spPr>
            <a:xfrm>
              <a:off x="8222183" y="6690017"/>
              <a:ext cx="1225550" cy="870585"/>
            </a:xfrm>
            <a:custGeom>
              <a:avLst/>
              <a:gdLst/>
              <a:ahLst/>
              <a:cxnLst/>
              <a:rect l="l" t="t" r="r" b="b"/>
              <a:pathLst>
                <a:path w="1225550" h="870584">
                  <a:moveTo>
                    <a:pt x="1225270" y="0"/>
                  </a:moveTo>
                  <a:lnTo>
                    <a:pt x="0" y="0"/>
                  </a:lnTo>
                  <a:lnTo>
                    <a:pt x="0" y="869988"/>
                  </a:lnTo>
                  <a:lnTo>
                    <a:pt x="1225270" y="869988"/>
                  </a:lnTo>
                  <a:lnTo>
                    <a:pt x="1225270" y="0"/>
                  </a:lnTo>
                  <a:close/>
                </a:path>
              </a:pathLst>
            </a:custGeom>
            <a:solidFill>
              <a:srgbClr val="FFDC32"/>
            </a:solid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98" name="object 43">
              <a:extLst>
                <a:ext uri="{FF2B5EF4-FFF2-40B4-BE49-F238E27FC236}">
                  <a16:creationId xmlns:a16="http://schemas.microsoft.com/office/drawing/2014/main" id="{728021FD-840A-AE45-8070-7B68577AA5FE}"/>
                </a:ext>
              </a:extLst>
            </p:cNvPr>
            <p:cNvSpPr txBox="1"/>
            <p:nvPr/>
          </p:nvSpPr>
          <p:spPr>
            <a:xfrm>
              <a:off x="8363639" y="7252389"/>
              <a:ext cx="892644" cy="135935"/>
            </a:xfrm>
            <a:prstGeom prst="rect">
              <a:avLst/>
            </a:prstGeom>
          </p:spPr>
          <p:txBody>
            <a:bodyPr vert="horz" wrap="square" lIns="0" tIns="12700" rIns="0" bIns="0" rtlCol="0">
              <a:spAutoFit/>
            </a:bodyPr>
            <a:lstStyle/>
            <a:p>
              <a:pPr marL="12700" algn="r" rtl="1">
                <a:lnSpc>
                  <a:spcPct val="100000"/>
                </a:lnSpc>
                <a:spcBef>
                  <a:spcPts val="100"/>
                </a:spcBef>
              </a:pPr>
              <a:r>
                <a:rPr lang="he-IL" sz="800" b="1" spc="10" dirty="0">
                  <a:solidFill>
                    <a:srgbClr val="0047BA"/>
                  </a:solidFill>
                  <a:latin typeface="Segoe UI" panose="020B0502040204020203" pitchFamily="34" charset="0"/>
                  <a:cs typeface="Segoe UI" panose="020B0502040204020203" pitchFamily="34" charset="0"/>
                </a:rPr>
                <a:t>מילון מונחים</a:t>
              </a:r>
              <a:endParaRPr sz="800" b="1" spc="10" dirty="0">
                <a:latin typeface="Segoe UI" panose="020B0502040204020203" pitchFamily="34" charset="0"/>
                <a:cs typeface="Segoe UI" panose="020B0502040204020203" pitchFamily="34" charset="0"/>
              </a:endParaRPr>
            </a:p>
          </p:txBody>
        </p:sp>
      </p:grpSp>
      <p:sp>
        <p:nvSpPr>
          <p:cNvPr id="99" name="object 44">
            <a:extLst>
              <a:ext uri="{FF2B5EF4-FFF2-40B4-BE49-F238E27FC236}">
                <a16:creationId xmlns:a16="http://schemas.microsoft.com/office/drawing/2014/main" id="{97BFE74B-9A50-CB4D-9CF9-A5D579FCB9E2}"/>
              </a:ext>
            </a:extLst>
          </p:cNvPr>
          <p:cNvSpPr txBox="1"/>
          <p:nvPr/>
        </p:nvSpPr>
        <p:spPr>
          <a:xfrm>
            <a:off x="540962" y="7200746"/>
            <a:ext cx="195580" cy="182101"/>
          </a:xfrm>
          <a:prstGeom prst="rect">
            <a:avLst/>
          </a:prstGeom>
        </p:spPr>
        <p:txBody>
          <a:bodyPr vert="horz" wrap="square" lIns="0" tIns="12700" rIns="0" bIns="0" rtlCol="0">
            <a:spAutoFit/>
          </a:bodyPr>
          <a:lstStyle/>
          <a:p>
            <a:pPr marL="12700" algn="r" rtl="1">
              <a:lnSpc>
                <a:spcPct val="100000"/>
              </a:lnSpc>
              <a:spcBef>
                <a:spcPts val="100"/>
              </a:spcBef>
            </a:pPr>
            <a:r>
              <a:rPr lang="en-GB" sz="1100" spc="10" dirty="0">
                <a:solidFill>
                  <a:srgbClr val="FFFFFF"/>
                </a:solidFill>
                <a:latin typeface="Segoe UI" panose="020B0502040204020203" pitchFamily="34" charset="0"/>
                <a:cs typeface="Segoe UI" panose="020B0502040204020203" pitchFamily="34" charset="0"/>
              </a:rPr>
              <a:t>07</a:t>
            </a:r>
            <a:endParaRPr sz="1100" spc="10" dirty="0">
              <a:latin typeface="Segoe UI" panose="020B0502040204020203" pitchFamily="34" charset="0"/>
              <a:cs typeface="Segoe UI" panose="020B0502040204020203" pitchFamily="34" charset="0"/>
            </a:endParaRPr>
          </a:p>
        </p:txBody>
      </p:sp>
      <p:grpSp>
        <p:nvGrpSpPr>
          <p:cNvPr id="101" name="Group 100">
            <a:extLst>
              <a:ext uri="{FF2B5EF4-FFF2-40B4-BE49-F238E27FC236}">
                <a16:creationId xmlns:a16="http://schemas.microsoft.com/office/drawing/2014/main" id="{A4ABBFE8-D57B-5E46-B1D9-64EFB19247BE}"/>
              </a:ext>
            </a:extLst>
          </p:cNvPr>
          <p:cNvGrpSpPr/>
          <p:nvPr/>
        </p:nvGrpSpPr>
        <p:grpSpPr>
          <a:xfrm>
            <a:off x="8848516" y="6690011"/>
            <a:ext cx="1317170" cy="870585"/>
            <a:chOff x="542399" y="6690011"/>
            <a:chExt cx="1317170" cy="870585"/>
          </a:xfrm>
        </p:grpSpPr>
        <p:sp>
          <p:nvSpPr>
            <p:cNvPr id="102" name="object 45">
              <a:extLst>
                <a:ext uri="{FF2B5EF4-FFF2-40B4-BE49-F238E27FC236}">
                  <a16:creationId xmlns:a16="http://schemas.microsoft.com/office/drawing/2014/main" id="{572D294C-FD48-1348-99EB-2C0526393932}"/>
                </a:ext>
              </a:extLst>
            </p:cNvPr>
            <p:cNvSpPr/>
            <p:nvPr/>
          </p:nvSpPr>
          <p:spPr>
            <a:xfrm>
              <a:off x="542399" y="6882805"/>
              <a:ext cx="439899" cy="485559"/>
            </a:xfrm>
            <a:prstGeom prst="rect">
              <a:avLst/>
            </a:prstGeom>
            <a:blipFill>
              <a:blip r:embed="rId2"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103" name="object 46">
              <a:extLst>
                <a:ext uri="{FF2B5EF4-FFF2-40B4-BE49-F238E27FC236}">
                  <a16:creationId xmlns:a16="http://schemas.microsoft.com/office/drawing/2014/main" id="{92239AE9-5A31-B641-82E6-C10AF4A48B1D}"/>
                </a:ext>
              </a:extLst>
            </p:cNvPr>
            <p:cNvSpPr/>
            <p:nvPr/>
          </p:nvSpPr>
          <p:spPr>
            <a:xfrm>
              <a:off x="1384940" y="6883302"/>
              <a:ext cx="474629" cy="488435"/>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104" name="object 48">
              <a:extLst>
                <a:ext uri="{FF2B5EF4-FFF2-40B4-BE49-F238E27FC236}">
                  <a16:creationId xmlns:a16="http://schemas.microsoft.com/office/drawing/2014/main" id="{417B6040-A2BA-DE48-9DB7-CE1889EB510B}"/>
                </a:ext>
              </a:extLst>
            </p:cNvPr>
            <p:cNvSpPr/>
            <p:nvPr/>
          </p:nvSpPr>
          <p:spPr>
            <a:xfrm>
              <a:off x="1196099" y="6690011"/>
              <a:ext cx="0" cy="870585"/>
            </a:xfrm>
            <a:custGeom>
              <a:avLst/>
              <a:gdLst/>
              <a:ahLst/>
              <a:cxnLst/>
              <a:rect l="l" t="t" r="r" b="b"/>
              <a:pathLst>
                <a:path h="870584">
                  <a:moveTo>
                    <a:pt x="0" y="0"/>
                  </a:moveTo>
                  <a:lnTo>
                    <a:pt x="0" y="870000"/>
                  </a:lnTo>
                </a:path>
              </a:pathLst>
            </a:custGeom>
            <a:ln w="6350">
              <a:solidFill>
                <a:srgbClr val="878787"/>
              </a:solidFill>
            </a:ln>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grpSp>
        <p:nvGrpSpPr>
          <p:cNvPr id="105" name="object 56">
            <a:extLst>
              <a:ext uri="{FF2B5EF4-FFF2-40B4-BE49-F238E27FC236}">
                <a16:creationId xmlns:a16="http://schemas.microsoft.com/office/drawing/2014/main" id="{F4ED9D6D-1D06-A647-952A-C407EA2FAAB8}"/>
              </a:ext>
            </a:extLst>
          </p:cNvPr>
          <p:cNvGrpSpPr/>
          <p:nvPr/>
        </p:nvGrpSpPr>
        <p:grpSpPr>
          <a:xfrm>
            <a:off x="276313" y="6951028"/>
            <a:ext cx="706120" cy="127000"/>
            <a:chOff x="9724046" y="6951028"/>
            <a:chExt cx="706120" cy="127000"/>
          </a:xfrm>
        </p:grpSpPr>
        <p:sp>
          <p:nvSpPr>
            <p:cNvPr id="106" name="object 57">
              <a:extLst>
                <a:ext uri="{FF2B5EF4-FFF2-40B4-BE49-F238E27FC236}">
                  <a16:creationId xmlns:a16="http://schemas.microsoft.com/office/drawing/2014/main" id="{ACDB3D48-C837-7842-AEAC-5B8594304BBE}"/>
                </a:ext>
              </a:extLst>
            </p:cNvPr>
            <p:cNvSpPr/>
            <p:nvPr/>
          </p:nvSpPr>
          <p:spPr>
            <a:xfrm>
              <a:off x="10004770" y="6951028"/>
              <a:ext cx="144195" cy="126784"/>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107" name="object 58">
              <a:extLst>
                <a:ext uri="{FF2B5EF4-FFF2-40B4-BE49-F238E27FC236}">
                  <a16:creationId xmlns:a16="http://schemas.microsoft.com/office/drawing/2014/main" id="{0EC99D78-8979-4A4B-81B6-777E32A4E0E0}"/>
                </a:ext>
              </a:extLst>
            </p:cNvPr>
            <p:cNvSpPr/>
            <p:nvPr/>
          </p:nvSpPr>
          <p:spPr>
            <a:xfrm>
              <a:off x="10309938" y="6955002"/>
              <a:ext cx="119766" cy="118841"/>
            </a:xfrm>
            <a:prstGeom prst="rect">
              <a:avLst/>
            </a:prstGeom>
            <a:blipFill>
              <a:blip r:embed="rId5"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sp>
          <p:nvSpPr>
            <p:cNvPr id="108" name="object 59">
              <a:extLst>
                <a:ext uri="{FF2B5EF4-FFF2-40B4-BE49-F238E27FC236}">
                  <a16:creationId xmlns:a16="http://schemas.microsoft.com/office/drawing/2014/main" id="{3F5BEFF8-6B67-0F4A-A26E-F60CB9AC7BC2}"/>
                </a:ext>
              </a:extLst>
            </p:cNvPr>
            <p:cNvSpPr/>
            <p:nvPr/>
          </p:nvSpPr>
          <p:spPr>
            <a:xfrm>
              <a:off x="9724046" y="6955002"/>
              <a:ext cx="119766" cy="118841"/>
            </a:xfrm>
            <a:prstGeom prst="rect">
              <a:avLst/>
            </a:prstGeom>
            <a:blipFill>
              <a:blip r:embed="rId6" cstate="email">
                <a:extLst>
                  <a:ext uri="{28A0092B-C50C-407E-A947-70E740481C1C}">
                    <a14:useLocalDpi xmlns:a14="http://schemas.microsoft.com/office/drawing/2010/main"/>
                  </a:ext>
                </a:extLst>
              </a:blip>
              <a:stretch>
                <a:fillRect/>
              </a:stretch>
            </a:blipFill>
          </p:spPr>
          <p:txBody>
            <a:bodyPr wrap="square" lIns="0" tIns="0" rIns="0" bIns="0" rtlCol="0"/>
            <a:lstStyle/>
            <a:p>
              <a:pPr algn="r" rtl="1"/>
              <a:endParaRPr spc="10" dirty="0">
                <a:latin typeface="Segoe UI" panose="020B0502040204020203" pitchFamily="34" charset="0"/>
                <a:cs typeface="Segoe UI" panose="020B0502040204020203" pitchFamily="34" charset="0"/>
              </a:endParaRPr>
            </a:p>
          </p:txBody>
        </p:sp>
      </p:grpSp>
      <p:sp>
        <p:nvSpPr>
          <p:cNvPr id="109" name="object 4">
            <a:extLst>
              <a:ext uri="{FF2B5EF4-FFF2-40B4-BE49-F238E27FC236}">
                <a16:creationId xmlns:a16="http://schemas.microsoft.com/office/drawing/2014/main" id="{89D887D5-31A0-7742-BB10-19DA61A850D8}"/>
              </a:ext>
            </a:extLst>
          </p:cNvPr>
          <p:cNvSpPr txBox="1"/>
          <p:nvPr/>
        </p:nvSpPr>
        <p:spPr>
          <a:xfrm>
            <a:off x="7804370" y="1095255"/>
            <a:ext cx="2331737" cy="4063292"/>
          </a:xfrm>
          <a:prstGeom prst="rect">
            <a:avLst/>
          </a:prstGeom>
        </p:spPr>
        <p:txBody>
          <a:bodyPr vert="horz" wrap="square" lIns="0" tIns="100330" rIns="0" bIns="0" rtlCol="0">
            <a:spAutoFit/>
          </a:bodyPr>
          <a:lstStyle/>
          <a:p>
            <a:pPr marL="12700" algn="r" rtl="1">
              <a:lnSpc>
                <a:spcPct val="100000"/>
              </a:lnSpc>
              <a:spcBef>
                <a:spcPts val="790"/>
              </a:spcBef>
            </a:pPr>
            <a:r>
              <a:rPr lang="he-IL" sz="1200" b="1" spc="10" dirty="0">
                <a:solidFill>
                  <a:srgbClr val="454444"/>
                </a:solidFill>
                <a:latin typeface="Segoe UI" panose="020B0502040204020203" pitchFamily="34" charset="0"/>
                <a:cs typeface="Segoe UI" panose="020B0502040204020203" pitchFamily="34" charset="0"/>
              </a:rPr>
              <a:t>תאימות – מעקב – דיווח</a:t>
            </a:r>
            <a:endParaRPr lang="en-GB" sz="1200" b="1" spc="10" dirty="0">
              <a:solidFill>
                <a:srgbClr val="454444"/>
              </a:solidFill>
              <a:latin typeface="Segoe UI" panose="020B0502040204020203" pitchFamily="34" charset="0"/>
              <a:cs typeface="Segoe UI" panose="020B0502040204020203" pitchFamily="34" charset="0"/>
            </a:endParaRP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תאימות לעקרונות אלו היא אלמנט חיוני להצלחה העסקית שלנו. חבר המנהלים של יוניליוור</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אחראי לוודא שעקרונות אלו מיושמים ברחבי החברה.</a:t>
            </a:r>
            <a:endParaRPr lang="en-GB" sz="850" spc="10" dirty="0">
              <a:solidFill>
                <a:srgbClr val="454444"/>
              </a:solidFill>
              <a:latin typeface="Segoe UI" panose="020B0502040204020203" pitchFamily="34" charset="0"/>
              <a:cs typeface="Segoe UI" panose="020B0502040204020203" pitchFamily="34" charset="0"/>
            </a:endParaRP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המנכ"ל אחראי להטמעת עקרונות אלו ונהנה מתמיכתם של חברי ועדת הקוד הגלובלי, שבראשה עומד היועץ המשפטי הראשי </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של החברה.</a:t>
            </a:r>
            <a:endParaRPr lang="en-GB" sz="850" spc="10" dirty="0">
              <a:solidFill>
                <a:srgbClr val="454444"/>
              </a:solidFill>
              <a:latin typeface="Segoe UI" panose="020B0502040204020203" pitchFamily="34" charset="0"/>
              <a:cs typeface="Segoe UI" panose="020B0502040204020203" pitchFamily="34" charset="0"/>
            </a:endParaRP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האחריות לנעשה בשגרה מואצלת לחברי ההנהלה הבכירה האזורית, המחלקות, התפקידים והחברות במדינות השונות. הם אחראים להטמעת עקרונות אלו, בתמיכתן של הוועדות המקומיות ליושרה עסקית. </a:t>
            </a: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מעקב ואישרור התאימות לקוד מתבצע על בסיס שנתי. מידת התאימות נבחנת על ידי חבר המנהלים בתמיכתם של הוועדה לאחראיות תאגידית ושל ועדת הביקורת בנושאים פיננסים וחשבונאות.</a:t>
            </a:r>
            <a:endParaRPr lang="en-GB" sz="850" spc="10" dirty="0">
              <a:solidFill>
                <a:srgbClr val="454444"/>
              </a:solidFill>
              <a:latin typeface="Segoe UI" panose="020B0502040204020203" pitchFamily="34" charset="0"/>
              <a:cs typeface="Segoe UI" panose="020B0502040204020203" pitchFamily="34" charset="0"/>
            </a:endParaRPr>
          </a:p>
          <a:p>
            <a:pPr marL="12700" marR="5080" algn="r" rtl="1">
              <a:lnSpc>
                <a:spcPct val="107800"/>
              </a:lnSpc>
              <a:spcBef>
                <a:spcPts val="430"/>
              </a:spcBef>
            </a:pPr>
            <a:r>
              <a:rPr lang="he-IL" sz="850" spc="10" dirty="0">
                <a:solidFill>
                  <a:srgbClr val="454444"/>
                </a:solidFill>
                <a:latin typeface="Segoe UI" panose="020B0502040204020203" pitchFamily="34" charset="0"/>
                <a:cs typeface="Segoe UI" panose="020B0502040204020203" pitchFamily="34" charset="0"/>
              </a:rPr>
              <a:t>יש לדווח על כל הפרה של הקוד. חבר המנהלים של יוניליוור</a:t>
            </a:r>
            <a:r>
              <a:rPr lang="en-GB" sz="850" spc="10" dirty="0">
                <a:solidFill>
                  <a:srgbClr val="454444"/>
                </a:solidFill>
                <a:latin typeface="Segoe UI" panose="020B0502040204020203" pitchFamily="34" charset="0"/>
                <a:cs typeface="Segoe UI" panose="020B0502040204020203" pitchFamily="34" charset="0"/>
              </a:rPr>
              <a:t> </a:t>
            </a:r>
            <a:r>
              <a:rPr lang="he-IL" sz="850" spc="10" dirty="0">
                <a:solidFill>
                  <a:srgbClr val="454444"/>
                </a:solidFill>
                <a:latin typeface="Segoe UI" panose="020B0502040204020203" pitchFamily="34" charset="0"/>
                <a:cs typeface="Segoe UI" panose="020B0502040204020203" pitchFamily="34" charset="0"/>
              </a:rPr>
              <a:t>לא ימתח ביקורת על מנהלים עקב אובדן של פעילות עסקית כתוצאה מהקפדה על עקרונות או כל מדיניות אחרת שהיא בגדר חובה. ננקטו צעדים מתאימים על מנת שעובדים יוכלו לדווח בסודיות הנדרשת ואף עובד לא יסבול כתוצאה ממתן דיווח.</a:t>
            </a:r>
            <a:endParaRPr lang="en-GB" sz="850" spc="1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48796240"/>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54444"/>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AA811B5D1073459A7FD161A3E14B47" ma:contentTypeVersion="16" ma:contentTypeDescription="Create a new document." ma:contentTypeScope="" ma:versionID="38c47f9764e2d8aecee6841878523741">
  <xsd:schema xmlns:xsd="http://www.w3.org/2001/XMLSchema" xmlns:xs="http://www.w3.org/2001/XMLSchema" xmlns:p="http://schemas.microsoft.com/office/2006/metadata/properties" xmlns:ns2="53fd84da-e175-4668-839c-bb2918056ff8" xmlns:ns3="eace038a-b03a-41ec-b523-bb6985c08a39" xmlns:ns4="292d0dc2-e599-4ea9-b5ef-33bfd71295c7" targetNamespace="http://schemas.microsoft.com/office/2006/metadata/properties" ma:root="true" ma:fieldsID="bbbc8a13b6a3c9bd5e3c14c09c0549b3" ns2:_="" ns3:_="" ns4:_="">
    <xsd:import namespace="53fd84da-e175-4668-839c-bb2918056ff8"/>
    <xsd:import namespace="eace038a-b03a-41ec-b523-bb6985c08a39"/>
    <xsd:import namespace="292d0dc2-e599-4ea9-b5ef-33bfd71295c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fd84da-e175-4668-839c-bb2918056f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7f554e9-a963-4179-93d8-b97c1974018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ace038a-b03a-41ec-b523-bb6985c08a3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2d0dc2-e599-4ea9-b5ef-33bfd71295c7"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23d92a42-f7a6-4e7f-b561-9101645f33cd}" ma:internalName="TaxCatchAll" ma:showField="CatchAllData" ma:web="eace038a-b03a-41ec-b523-bb6985c08a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3fd84da-e175-4668-839c-bb2918056ff8">
      <Terms xmlns="http://schemas.microsoft.com/office/infopath/2007/PartnerControls"/>
    </lcf76f155ced4ddcb4097134ff3c332f>
    <TaxCatchAll xmlns="292d0dc2-e599-4ea9-b5ef-33bfd71295c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6A03B2-E5EC-4DAA-B266-F64CC8401F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fd84da-e175-4668-839c-bb2918056ff8"/>
    <ds:schemaRef ds:uri="eace038a-b03a-41ec-b523-bb6985c08a39"/>
    <ds:schemaRef ds:uri="292d0dc2-e599-4ea9-b5ef-33bfd71295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9395BE-40CB-491D-BE12-AF8C946DA79B}">
  <ds:schemaRefs>
    <ds:schemaRef ds:uri="http://schemas.microsoft.com/office/2006/metadata/properties"/>
    <ds:schemaRef ds:uri="http://schemas.microsoft.com/office/infopath/2007/PartnerControls"/>
    <ds:schemaRef ds:uri="53fd84da-e175-4668-839c-bb2918056ff8"/>
    <ds:schemaRef ds:uri="292d0dc2-e599-4ea9-b5ef-33bfd71295c7"/>
  </ds:schemaRefs>
</ds:datastoreItem>
</file>

<file path=customXml/itemProps3.xml><?xml version="1.0" encoding="utf-8"?>
<ds:datastoreItem xmlns:ds="http://schemas.openxmlformats.org/officeDocument/2006/customXml" ds:itemID="{C4B76126-8618-474E-965F-C19C59A106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6074</TotalTime>
  <Words>1459</Words>
  <Application>Microsoft Office PowerPoint</Application>
  <PresentationFormat>Custom</PresentationFormat>
  <Paragraphs>120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Segoe UI</vt:lpstr>
      <vt:lpstr>Unilever Shilling</vt:lpstr>
      <vt:lpstr>Office Theme</vt:lpstr>
      <vt:lpstr>מסגרת העבודה שלנו</vt:lpstr>
      <vt:lpstr>הקדמה מפי היין שומאכר</vt:lpstr>
      <vt:lpstr>קוד העקרונות העסקיים (1 מתוך 2)</vt:lpstr>
      <vt:lpstr>קוד העקרונות העסקיים (2 מתוך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Gonen, Einat</dc:creator>
  <cp:lastModifiedBy>Shor, Ido</cp:lastModifiedBy>
  <cp:revision>566</cp:revision>
  <dcterms:created xsi:type="dcterms:W3CDTF">2020-04-06T14:50:25Z</dcterms:created>
  <dcterms:modified xsi:type="dcterms:W3CDTF">2024-07-18T14:35:54Z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2020-03-18T00:00:00Z</vt:filetime>
  </property>
  <property fmtid="{D5CDD505-2E9C-101B-9397-08002B2CF9AE}" pid="3" name="Creator">
    <vt:lpwstr>Adobe InDesign 15.0 (Macintosh)</vt:lpwstr>
  </property>
  <property fmtid="{D5CDD505-2E9C-101B-9397-08002B2CF9AE}" pid="4" name="LastSaved">
    <vt:filetime>2020-04-06T00:00:00Z</vt:filetime>
  </property>
  <property fmtid="{D5CDD505-2E9C-101B-9397-08002B2CF9AE}" pid="5" name="ContentTypeId">
    <vt:lpwstr>0x010100DCAA811B5D1073459A7FD161A3E14B47</vt:lpwstr>
  </property>
</Properties>
</file>